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09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52247" y="3840479"/>
            <a:ext cx="11887200" cy="5486400"/>
          </a:xfrm>
          <a:prstGeom prst="ellipse">
            <a:avLst/>
          </a:prstGeom>
          <a:solidFill>
            <a:srgbClr val="E83636">
              <a:alpha val="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752447" y="4745736"/>
            <a:ext cx="8686800" cy="3840480"/>
          </a:xfrm>
          <a:prstGeom prst="ellipse">
            <a:avLst/>
          </a:prstGeom>
          <a:solidFill>
            <a:srgbClr val="E83636">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3352647" y="5550408"/>
            <a:ext cx="5486400" cy="2377440"/>
          </a:xfrm>
          <a:prstGeom prst="ellipse">
            <a:avLst/>
          </a:prstGeom>
          <a:solidFill>
            <a:srgbClr val="E83636">
              <a:alpha val="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60" y="1371600"/>
            <a:ext cx="10058400" cy="365760"/>
          </a:xfrm>
          <a:prstGeom prst="rect">
            <a:avLst/>
          </a:prstGeom>
          <a:noFill/>
        </p:spPr>
        <p:txBody>
          <a:bodyPr wrap="square" lIns="45720" rIns="45720" tIns="27432" bIns="27432" anchor="t">
            <a:spAutoFit/>
          </a:bodyPr>
          <a:lstStyle/>
          <a:p>
            <a:pPr algn="l"/>
            <a:r>
              <a:rPr sz="1300" b="1" i="0">
                <a:solidFill>
                  <a:srgbClr val="FAB29A"/>
                </a:solidFill>
                <a:latin typeface="Arial"/>
              </a:rPr>
              <a:t>HƯỚNG DẪN THỰC HÀNH  ·  TỪ KINH NGHIỆM VẬN HÀNH TẠI ROBOWORLD</a:t>
            </a:r>
          </a:p>
        </p:txBody>
      </p:sp>
      <p:sp>
        <p:nvSpPr>
          <p:cNvPr id="7" name="TextBox 6"/>
          <p:cNvSpPr txBox="1"/>
          <p:nvPr/>
        </p:nvSpPr>
        <p:spPr>
          <a:xfrm>
            <a:off x="822960" y="1828800"/>
            <a:ext cx="10515600" cy="1188720"/>
          </a:xfrm>
          <a:prstGeom prst="rect">
            <a:avLst/>
          </a:prstGeom>
          <a:noFill/>
        </p:spPr>
        <p:txBody>
          <a:bodyPr wrap="square" lIns="0" rIns="0" tIns="27432" bIns="27432" anchor="t">
            <a:spAutoFit/>
          </a:bodyPr>
          <a:lstStyle/>
          <a:p>
            <a:pPr algn="l"/>
            <a:r>
              <a:rPr sz="6600" b="1" i="0">
                <a:solidFill>
                  <a:srgbClr val="FFFFFF"/>
                </a:solidFill>
                <a:latin typeface="Arial"/>
              </a:rPr>
              <a:t>CLAUDE CODE</a:t>
            </a:r>
          </a:p>
        </p:txBody>
      </p:sp>
      <p:sp>
        <p:nvSpPr>
          <p:cNvPr id="8" name="TextBox 7"/>
          <p:cNvSpPr txBox="1"/>
          <p:nvPr/>
        </p:nvSpPr>
        <p:spPr>
          <a:xfrm>
            <a:off x="822960" y="2880360"/>
            <a:ext cx="10515600" cy="914400"/>
          </a:xfrm>
          <a:prstGeom prst="rect">
            <a:avLst/>
          </a:prstGeom>
          <a:noFill/>
        </p:spPr>
        <p:txBody>
          <a:bodyPr wrap="square" lIns="0" rIns="0" tIns="27432" bIns="27432" anchor="t">
            <a:spAutoFit/>
          </a:bodyPr>
          <a:lstStyle/>
          <a:p>
            <a:pPr algn="l"/>
            <a:r>
              <a:rPr sz="3600" b="1" i="0">
                <a:solidFill>
                  <a:srgbClr val="E83636"/>
                </a:solidFill>
                <a:latin typeface="Arial"/>
              </a:rPr>
              <a:t>CHO CEO DOANH NGHIỆP SẢN XUẤT</a:t>
            </a:r>
          </a:p>
        </p:txBody>
      </p:sp>
      <p:sp>
        <p:nvSpPr>
          <p:cNvPr id="9" name="TextBox 8"/>
          <p:cNvSpPr txBox="1"/>
          <p:nvPr/>
        </p:nvSpPr>
        <p:spPr>
          <a:xfrm>
            <a:off x="822960" y="3931920"/>
            <a:ext cx="8686800" cy="914400"/>
          </a:xfrm>
          <a:prstGeom prst="rect">
            <a:avLst/>
          </a:prstGeom>
          <a:noFill/>
        </p:spPr>
        <p:txBody>
          <a:bodyPr wrap="square" lIns="45720" rIns="45720" tIns="27432" bIns="27432" anchor="t">
            <a:spAutoFit/>
          </a:bodyPr>
          <a:lstStyle/>
          <a:p>
            <a:pPr algn="l"/>
            <a:r>
              <a:rPr sz="1800" b="0" i="0">
                <a:solidFill>
                  <a:srgbClr val="EADDD9"/>
                </a:solidFill>
                <a:latin typeface="Arial"/>
              </a:rPr>
              <a:t>Từ AI chat sang AI Agent làm việc thật trên máy tính công ty — không cần biết lập trình, chỉ cần biết giao việc.</a:t>
            </a:r>
          </a:p>
        </p:txBody>
      </p:sp>
      <p:sp>
        <p:nvSpPr>
          <p:cNvPr id="10" name="TextBox 9"/>
          <p:cNvSpPr txBox="1"/>
          <p:nvPr/>
        </p:nvSpPr>
        <p:spPr>
          <a:xfrm>
            <a:off x="822960" y="5029200"/>
            <a:ext cx="8229600" cy="365760"/>
          </a:xfrm>
          <a:prstGeom prst="rect">
            <a:avLst/>
          </a:prstGeom>
          <a:noFill/>
        </p:spPr>
        <p:txBody>
          <a:bodyPr wrap="square" lIns="45720" rIns="45720" tIns="27432" bIns="27432" anchor="t">
            <a:spAutoFit/>
          </a:bodyPr>
          <a:lstStyle/>
          <a:p>
            <a:pPr algn="l"/>
            <a:r>
              <a:rPr sz="1300" b="0" i="0">
                <a:solidFill>
                  <a:srgbClr val="FAB29A"/>
                </a:solidFill>
                <a:latin typeface="Arial"/>
              </a:rPr>
              <a:t>Phan Duy Trường  ·  Công ty Cổ phần Tập đoàn Roboworld  ·  10/2026</a:t>
            </a:r>
          </a:p>
        </p:txBody>
      </p:sp>
      <p:pic>
        <p:nvPicPr>
          <p:cNvPr id="11" name="Picture 10" descr="logo-rbw-trang.png"/>
          <p:cNvPicPr>
            <a:picLocks noChangeAspect="1"/>
          </p:cNvPicPr>
          <p:nvPr/>
        </p:nvPicPr>
        <p:blipFill>
          <a:blip r:embed="rId2"/>
          <a:stretch>
            <a:fillRect/>
          </a:stretch>
        </p:blipFill>
        <p:spPr>
          <a:xfrm>
            <a:off x="548640" y="6263640"/>
            <a:ext cx="828722" cy="274320"/>
          </a:xfrm>
          <a:prstGeom prst="rect">
            <a:avLst/>
          </a:prstGeom>
        </p:spPr>
      </p:pic>
      <p:sp>
        <p:nvSpPr>
          <p:cNvPr id="12" name="TextBox 11"/>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FAB29A"/>
                </a:solidFill>
                <a:latin typeface="Arial"/>
              </a:rPr>
              <a:t>huong-dan-claude-code.pages.dev  ·  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MỞ ĐẦU</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BỘ HƯỚNG DẪN NÀY DÀNH CHO AI, VÀ ĐI QUA NHỮNG GÌ</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02</a:t>
            </a:r>
          </a:p>
        </p:txBody>
      </p:sp>
      <p:sp>
        <p:nvSpPr>
          <p:cNvPr id="7" name="TextBox 6"/>
          <p:cNvSpPr txBox="1"/>
          <p:nvPr/>
        </p:nvSpPr>
        <p:spPr>
          <a:xfrm>
            <a:off x="548640" y="1508760"/>
            <a:ext cx="5120640" cy="3291840"/>
          </a:xfrm>
          <a:prstGeom prst="rect">
            <a:avLst/>
          </a:prstGeom>
          <a:noFill/>
        </p:spPr>
        <p:txBody>
          <a:bodyPr wrap="square" lIns="45720" rIns="45720">
            <a:spAutoFit/>
          </a:bodyPr>
          <a:lstStyle/>
          <a:p>
            <a:pPr>
              <a:spcAft>
                <a:spcPts val="1000"/>
              </a:spcAft>
            </a:pPr>
            <a:r>
              <a:rPr sz="1400" b="1">
                <a:solidFill>
                  <a:srgbClr val="C13F28"/>
                </a:solidFill>
                <a:latin typeface="Arial"/>
              </a:rPr>
              <a:t>•  </a:t>
            </a:r>
            <a:r>
              <a:rPr sz="1400" b="1">
                <a:solidFill>
                  <a:srgbClr val="1A1414"/>
                </a:solidFill>
                <a:latin typeface="Arial"/>
              </a:rPr>
              <a:t>CEO doanh nghiệp sản xuất </a:t>
            </a:r>
            <a:r>
              <a:rPr sz="1400" b="0">
                <a:solidFill>
                  <a:srgbClr val="1A1414"/>
                </a:solidFill>
                <a:latin typeface="Arial"/>
              </a:rPr>
              <a:t>— may, cơ khí, nhựa, bao bì, thực phẩm — đã dùng ChatGPT/Claude để soạn email, tóm tắt, hỏi ý tưởng.</a:t>
            </a:r>
          </a:p>
          <a:p>
            <a:pPr>
              <a:spcAft>
                <a:spcPts val="1000"/>
              </a:spcAft>
            </a:pPr>
            <a:r>
              <a:rPr sz="1400" b="1">
                <a:solidFill>
                  <a:srgbClr val="C13F28"/>
                </a:solidFill>
                <a:latin typeface="Arial"/>
              </a:rPr>
              <a:t>•  </a:t>
            </a:r>
            <a:r>
              <a:rPr sz="1400" b="0">
                <a:solidFill>
                  <a:srgbClr val="1A1414"/>
                </a:solidFill>
                <a:latin typeface="Arial"/>
              </a:rPr>
              <a:t>Chưa từng để AI </a:t>
            </a:r>
            <a:r>
              <a:rPr sz="1400" b="1">
                <a:solidFill>
                  <a:srgbClr val="1A1414"/>
                </a:solidFill>
                <a:latin typeface="Arial"/>
              </a:rPr>
              <a:t>tự làm trọn một việc</a:t>
            </a:r>
            <a:r>
              <a:rPr sz="1400" b="0">
                <a:solidFill>
                  <a:srgbClr val="1A1414"/>
                </a:solidFill>
                <a:latin typeface="Arial"/>
              </a:rPr>
              <a:t> trên máy tính của mình.</a:t>
            </a:r>
          </a:p>
          <a:p>
            <a:pPr>
              <a:spcAft>
                <a:spcPts val="1000"/>
              </a:spcAft>
            </a:pPr>
            <a:r>
              <a:rPr sz="1400" b="1">
                <a:solidFill>
                  <a:srgbClr val="C13F28"/>
                </a:solidFill>
                <a:latin typeface="Arial"/>
              </a:rPr>
              <a:t>•  </a:t>
            </a:r>
            <a:r>
              <a:rPr sz="1400" b="1">
                <a:solidFill>
                  <a:srgbClr val="1A1414"/>
                </a:solidFill>
                <a:latin typeface="Arial"/>
              </a:rPr>
              <a:t>Không cần biết lập trình.</a:t>
            </a:r>
            <a:r>
              <a:rPr sz="1400" b="0">
                <a:solidFill>
                  <a:srgbClr val="1A1414"/>
                </a:solidFill>
                <a:latin typeface="Arial"/>
              </a:rPr>
              <a:t> Sếp chỉ làm hai việc: bấm sao chép câu lệnh mẫu, và góp ý khi chưa ưng.</a:t>
            </a:r>
          </a:p>
          <a:p>
            <a:pPr>
              <a:spcAft>
                <a:spcPts val="1000"/>
              </a:spcAft>
            </a:pPr>
            <a:r>
              <a:rPr sz="1400" b="1">
                <a:solidFill>
                  <a:srgbClr val="C13F28"/>
                </a:solidFill>
                <a:latin typeface="Arial"/>
              </a:rPr>
              <a:t>•  </a:t>
            </a:r>
            <a:r>
              <a:rPr sz="1400" b="1">
                <a:solidFill>
                  <a:srgbClr val="1A1414"/>
                </a:solidFill>
                <a:latin typeface="Arial"/>
              </a:rPr>
              <a:t>Một buổi chiều</a:t>
            </a:r>
            <a:r>
              <a:rPr sz="1400" b="0">
                <a:solidFill>
                  <a:srgbClr val="1A1414"/>
                </a:solidFill>
                <a:latin typeface="Arial"/>
              </a:rPr>
              <a:t> cho Phần 1–3; </a:t>
            </a:r>
            <a:r>
              <a:rPr sz="1400" b="1">
                <a:solidFill>
                  <a:srgbClr val="1A1414"/>
                </a:solidFill>
                <a:latin typeface="Arial"/>
              </a:rPr>
              <a:t>một ngày</a:t>
            </a:r>
            <a:r>
              <a:rPr sz="1400" b="0">
                <a:solidFill>
                  <a:srgbClr val="1A1414"/>
                </a:solidFill>
                <a:latin typeface="Arial"/>
              </a:rPr>
              <a:t> cho Phần 4–5. Xong là có hệ thống dùng thật.</a:t>
            </a:r>
          </a:p>
        </p:txBody>
      </p:sp>
      <p:sp>
        <p:nvSpPr>
          <p:cNvPr id="8" name="Rounded Rectangle 7"/>
          <p:cNvSpPr/>
          <p:nvPr/>
        </p:nvSpPr>
        <p:spPr>
          <a:xfrm>
            <a:off x="6126480" y="1508760"/>
            <a:ext cx="5486400" cy="658368"/>
          </a:xfrm>
          <a:prstGeom prst="roundRect">
            <a:avLst>
              <a:gd name="adj" fmla="val 16666"/>
            </a:avLst>
          </a:prstGeom>
          <a:solidFill>
            <a:srgbClr val="FBF6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263640" y="1609344"/>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63640" y="1609344"/>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1</a:t>
            </a:r>
          </a:p>
        </p:txBody>
      </p:sp>
      <p:sp>
        <p:nvSpPr>
          <p:cNvPr id="11" name="TextBox 10"/>
          <p:cNvSpPr txBox="1"/>
          <p:nvPr/>
        </p:nvSpPr>
        <p:spPr>
          <a:xfrm>
            <a:off x="6858000" y="1581912"/>
            <a:ext cx="3291840" cy="274320"/>
          </a:xfrm>
          <a:prstGeom prst="rect">
            <a:avLst/>
          </a:prstGeom>
          <a:noFill/>
        </p:spPr>
        <p:txBody>
          <a:bodyPr wrap="square" lIns="45720" rIns="45720" tIns="27432" bIns="27432" anchor="t">
            <a:spAutoFit/>
          </a:bodyPr>
          <a:lstStyle/>
          <a:p>
            <a:pPr algn="l"/>
            <a:r>
              <a:rPr sz="1400" b="1" i="0">
                <a:solidFill>
                  <a:srgbClr val="5E0F18"/>
                </a:solidFill>
                <a:latin typeface="Arial"/>
              </a:rPr>
              <a:t>So sánh Chat và Code</a:t>
            </a:r>
          </a:p>
        </p:txBody>
      </p:sp>
      <p:sp>
        <p:nvSpPr>
          <p:cNvPr id="12" name="TextBox 11"/>
          <p:cNvSpPr txBox="1"/>
          <p:nvPr/>
        </p:nvSpPr>
        <p:spPr>
          <a:xfrm>
            <a:off x="6858000" y="1856231"/>
            <a:ext cx="3291840" cy="274320"/>
          </a:xfrm>
          <a:prstGeom prst="rect">
            <a:avLst/>
          </a:prstGeom>
          <a:noFill/>
        </p:spPr>
        <p:txBody>
          <a:bodyPr wrap="square" lIns="45720" rIns="45720" tIns="27432" bIns="27432" anchor="t">
            <a:spAutoFit/>
          </a:bodyPr>
          <a:lstStyle/>
          <a:p>
            <a:pPr algn="l"/>
            <a:r>
              <a:rPr sz="1100" b="0" i="0">
                <a:solidFill>
                  <a:srgbClr val="7E7270"/>
                </a:solidFill>
                <a:latin typeface="Arial"/>
              </a:rPr>
              <a:t>15 phút đọc</a:t>
            </a:r>
          </a:p>
        </p:txBody>
      </p:sp>
      <p:sp>
        <p:nvSpPr>
          <p:cNvPr id="13" name="Rounded Rectangle 12"/>
          <p:cNvSpPr/>
          <p:nvPr/>
        </p:nvSpPr>
        <p:spPr>
          <a:xfrm>
            <a:off x="6126480" y="2295144"/>
            <a:ext cx="5486400" cy="658368"/>
          </a:xfrm>
          <a:prstGeom prst="roundRect">
            <a:avLst>
              <a:gd name="adj" fmla="val 16666"/>
            </a:avLst>
          </a:prstGeom>
          <a:solidFill>
            <a:srgbClr val="FBF6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263640" y="2395727"/>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263640" y="2395727"/>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2</a:t>
            </a:r>
          </a:p>
        </p:txBody>
      </p:sp>
      <p:sp>
        <p:nvSpPr>
          <p:cNvPr id="16" name="TextBox 15"/>
          <p:cNvSpPr txBox="1"/>
          <p:nvPr/>
        </p:nvSpPr>
        <p:spPr>
          <a:xfrm>
            <a:off x="6858000" y="2368296"/>
            <a:ext cx="3291840" cy="274320"/>
          </a:xfrm>
          <a:prstGeom prst="rect">
            <a:avLst/>
          </a:prstGeom>
          <a:noFill/>
        </p:spPr>
        <p:txBody>
          <a:bodyPr wrap="square" lIns="45720" rIns="45720" tIns="27432" bIns="27432" anchor="t">
            <a:spAutoFit/>
          </a:bodyPr>
          <a:lstStyle/>
          <a:p>
            <a:pPr algn="l"/>
            <a:r>
              <a:rPr sz="1400" b="1" i="0">
                <a:solidFill>
                  <a:srgbClr val="5E0F18"/>
                </a:solidFill>
                <a:latin typeface="Arial"/>
              </a:rPr>
              <a:t>Cài đặt Claude Code</a:t>
            </a:r>
          </a:p>
        </p:txBody>
      </p:sp>
      <p:sp>
        <p:nvSpPr>
          <p:cNvPr id="17" name="TextBox 16"/>
          <p:cNvSpPr txBox="1"/>
          <p:nvPr/>
        </p:nvSpPr>
        <p:spPr>
          <a:xfrm>
            <a:off x="6858000" y="2642615"/>
            <a:ext cx="3291840" cy="274320"/>
          </a:xfrm>
          <a:prstGeom prst="rect">
            <a:avLst/>
          </a:prstGeom>
          <a:noFill/>
        </p:spPr>
        <p:txBody>
          <a:bodyPr wrap="square" lIns="45720" rIns="45720" tIns="27432" bIns="27432" anchor="t">
            <a:spAutoFit/>
          </a:bodyPr>
          <a:lstStyle/>
          <a:p>
            <a:pPr algn="l"/>
            <a:r>
              <a:rPr sz="1100" b="0" i="0">
                <a:solidFill>
                  <a:srgbClr val="7E7270"/>
                </a:solidFill>
                <a:latin typeface="Arial"/>
              </a:rPr>
              <a:t>15 phút làm</a:t>
            </a:r>
          </a:p>
        </p:txBody>
      </p:sp>
      <p:sp>
        <p:nvSpPr>
          <p:cNvPr id="18" name="Rounded Rectangle 17"/>
          <p:cNvSpPr/>
          <p:nvPr/>
        </p:nvSpPr>
        <p:spPr>
          <a:xfrm>
            <a:off x="6126480" y="3081528"/>
            <a:ext cx="5486400" cy="658368"/>
          </a:xfrm>
          <a:prstGeom prst="roundRect">
            <a:avLst>
              <a:gd name="adj" fmla="val 16666"/>
            </a:avLst>
          </a:prstGeom>
          <a:solidFill>
            <a:srgbClr val="FBF6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6263640" y="3182112"/>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263640" y="3182112"/>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3</a:t>
            </a:r>
          </a:p>
        </p:txBody>
      </p:sp>
      <p:sp>
        <p:nvSpPr>
          <p:cNvPr id="21" name="TextBox 20"/>
          <p:cNvSpPr txBox="1"/>
          <p:nvPr/>
        </p:nvSpPr>
        <p:spPr>
          <a:xfrm>
            <a:off x="6858000" y="3154680"/>
            <a:ext cx="3291840" cy="274320"/>
          </a:xfrm>
          <a:prstGeom prst="rect">
            <a:avLst/>
          </a:prstGeom>
          <a:noFill/>
        </p:spPr>
        <p:txBody>
          <a:bodyPr wrap="square" lIns="45720" rIns="45720" tIns="27432" bIns="27432" anchor="t">
            <a:spAutoFit/>
          </a:bodyPr>
          <a:lstStyle/>
          <a:p>
            <a:pPr algn="l"/>
            <a:r>
              <a:rPr sz="1400" b="1" i="0">
                <a:solidFill>
                  <a:srgbClr val="5E0F18"/>
                </a:solidFill>
                <a:latin typeface="Arial"/>
              </a:rPr>
              <a:t>Khởi tạo dự án</a:t>
            </a:r>
          </a:p>
        </p:txBody>
      </p:sp>
      <p:sp>
        <p:nvSpPr>
          <p:cNvPr id="22" name="TextBox 21"/>
          <p:cNvSpPr txBox="1"/>
          <p:nvPr/>
        </p:nvSpPr>
        <p:spPr>
          <a:xfrm>
            <a:off x="6858000" y="3429000"/>
            <a:ext cx="3291840" cy="274320"/>
          </a:xfrm>
          <a:prstGeom prst="rect">
            <a:avLst/>
          </a:prstGeom>
          <a:noFill/>
        </p:spPr>
        <p:txBody>
          <a:bodyPr wrap="square" lIns="45720" rIns="45720" tIns="27432" bIns="27432" anchor="t">
            <a:spAutoFit/>
          </a:bodyPr>
          <a:lstStyle/>
          <a:p>
            <a:pPr algn="l"/>
            <a:r>
              <a:rPr sz="1100" b="0" i="0">
                <a:solidFill>
                  <a:srgbClr val="7E7270"/>
                </a:solidFill>
                <a:latin typeface="Arial"/>
              </a:rPr>
              <a:t>60 phút làm</a:t>
            </a:r>
          </a:p>
        </p:txBody>
      </p:sp>
      <p:sp>
        <p:nvSpPr>
          <p:cNvPr id="23" name="Rounded Rectangle 22"/>
          <p:cNvSpPr/>
          <p:nvPr/>
        </p:nvSpPr>
        <p:spPr>
          <a:xfrm>
            <a:off x="6126480" y="3867912"/>
            <a:ext cx="5486400" cy="658368"/>
          </a:xfrm>
          <a:prstGeom prst="roundRect">
            <a:avLst>
              <a:gd name="adj" fmla="val 16666"/>
            </a:avLst>
          </a:prstGeom>
          <a:solidFill>
            <a:srgbClr val="FBF6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6263640" y="3968496"/>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263640" y="3968496"/>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4</a:t>
            </a:r>
          </a:p>
        </p:txBody>
      </p:sp>
      <p:sp>
        <p:nvSpPr>
          <p:cNvPr id="26" name="TextBox 25"/>
          <p:cNvSpPr txBox="1"/>
          <p:nvPr/>
        </p:nvSpPr>
        <p:spPr>
          <a:xfrm>
            <a:off x="6858000" y="3941064"/>
            <a:ext cx="3291840" cy="274320"/>
          </a:xfrm>
          <a:prstGeom prst="rect">
            <a:avLst/>
          </a:prstGeom>
          <a:noFill/>
        </p:spPr>
        <p:txBody>
          <a:bodyPr wrap="square" lIns="45720" rIns="45720" tIns="27432" bIns="27432" anchor="t">
            <a:spAutoFit/>
          </a:bodyPr>
          <a:lstStyle/>
          <a:p>
            <a:pPr algn="l"/>
            <a:r>
              <a:rPr sz="1400" b="1" i="0">
                <a:solidFill>
                  <a:srgbClr val="5E0F18"/>
                </a:solidFill>
                <a:latin typeface="Arial"/>
              </a:rPr>
              <a:t>Tạo website</a:t>
            </a:r>
          </a:p>
        </p:txBody>
      </p:sp>
      <p:sp>
        <p:nvSpPr>
          <p:cNvPr id="27" name="TextBox 26"/>
          <p:cNvSpPr txBox="1"/>
          <p:nvPr/>
        </p:nvSpPr>
        <p:spPr>
          <a:xfrm>
            <a:off x="6858000" y="4215384"/>
            <a:ext cx="3291840" cy="274320"/>
          </a:xfrm>
          <a:prstGeom prst="rect">
            <a:avLst/>
          </a:prstGeom>
          <a:noFill/>
        </p:spPr>
        <p:txBody>
          <a:bodyPr wrap="square" lIns="45720" rIns="45720" tIns="27432" bIns="27432" anchor="t">
            <a:spAutoFit/>
          </a:bodyPr>
          <a:lstStyle/>
          <a:p>
            <a:pPr algn="l"/>
            <a:r>
              <a:rPr sz="1100" b="0" i="0">
                <a:solidFill>
                  <a:srgbClr val="7E7270"/>
                </a:solidFill>
                <a:latin typeface="Arial"/>
              </a:rPr>
              <a:t>Nửa ngày – 1 ngày</a:t>
            </a:r>
          </a:p>
        </p:txBody>
      </p:sp>
      <p:sp>
        <p:nvSpPr>
          <p:cNvPr id="28" name="Rounded Rectangle 27"/>
          <p:cNvSpPr/>
          <p:nvPr/>
        </p:nvSpPr>
        <p:spPr>
          <a:xfrm>
            <a:off x="6126480" y="4654296"/>
            <a:ext cx="5486400" cy="658368"/>
          </a:xfrm>
          <a:prstGeom prst="roundRect">
            <a:avLst>
              <a:gd name="adj" fmla="val 16666"/>
            </a:avLst>
          </a:prstGeom>
          <a:solidFill>
            <a:srgbClr val="FBF6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6263640" y="47548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263640" y="47548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5</a:t>
            </a:r>
          </a:p>
        </p:txBody>
      </p:sp>
      <p:sp>
        <p:nvSpPr>
          <p:cNvPr id="31" name="TextBox 30"/>
          <p:cNvSpPr txBox="1"/>
          <p:nvPr/>
        </p:nvSpPr>
        <p:spPr>
          <a:xfrm>
            <a:off x="6858000" y="4727448"/>
            <a:ext cx="3291840" cy="274320"/>
          </a:xfrm>
          <a:prstGeom prst="rect">
            <a:avLst/>
          </a:prstGeom>
          <a:noFill/>
        </p:spPr>
        <p:txBody>
          <a:bodyPr wrap="square" lIns="45720" rIns="45720" tIns="27432" bIns="27432" anchor="t">
            <a:spAutoFit/>
          </a:bodyPr>
          <a:lstStyle/>
          <a:p>
            <a:pPr algn="l"/>
            <a:r>
              <a:rPr sz="1400" b="1" i="0">
                <a:solidFill>
                  <a:srgbClr val="5E0F18"/>
                </a:solidFill>
                <a:latin typeface="Arial"/>
              </a:rPr>
              <a:t>Tạo skill cho AI</a:t>
            </a:r>
          </a:p>
        </p:txBody>
      </p:sp>
      <p:sp>
        <p:nvSpPr>
          <p:cNvPr id="32" name="TextBox 31"/>
          <p:cNvSpPr txBox="1"/>
          <p:nvPr/>
        </p:nvSpPr>
        <p:spPr>
          <a:xfrm>
            <a:off x="6858000" y="5001768"/>
            <a:ext cx="3291840" cy="274320"/>
          </a:xfrm>
          <a:prstGeom prst="rect">
            <a:avLst/>
          </a:prstGeom>
          <a:noFill/>
        </p:spPr>
        <p:txBody>
          <a:bodyPr wrap="square" lIns="45720" rIns="45720" tIns="27432" bIns="27432" anchor="t">
            <a:spAutoFit/>
          </a:bodyPr>
          <a:lstStyle/>
          <a:p>
            <a:pPr algn="l"/>
            <a:r>
              <a:rPr sz="1100" b="0" i="0">
                <a:solidFill>
                  <a:srgbClr val="7E7270"/>
                </a:solidFill>
                <a:latin typeface="Arial"/>
              </a:rPr>
              <a:t>90 phút làm</a:t>
            </a:r>
          </a:p>
        </p:txBody>
      </p:sp>
      <p:sp>
        <p:nvSpPr>
          <p:cNvPr id="33" name="Rounded Rectangle 32"/>
          <p:cNvSpPr/>
          <p:nvPr/>
        </p:nvSpPr>
        <p:spPr>
          <a:xfrm>
            <a:off x="548640" y="4983480"/>
            <a:ext cx="5120640" cy="1051560"/>
          </a:xfrm>
          <a:prstGeom prst="roundRect">
            <a:avLst>
              <a:gd name="adj" fmla="val 12173"/>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13232" y="5074920"/>
            <a:ext cx="4791455" cy="256032"/>
          </a:xfrm>
          <a:prstGeom prst="rect">
            <a:avLst/>
          </a:prstGeom>
          <a:noFill/>
        </p:spPr>
        <p:txBody>
          <a:bodyPr wrap="square" lIns="45720" rIns="45720" tIns="27432" bIns="27432" anchor="t">
            <a:spAutoFit/>
          </a:bodyPr>
          <a:lstStyle/>
          <a:p>
            <a:pPr algn="l"/>
            <a:r>
              <a:rPr sz="1000" b="1" i="0">
                <a:solidFill>
                  <a:srgbClr val="FAB29A"/>
                </a:solidFill>
                <a:latin typeface="Arial"/>
              </a:rPr>
              <a:t>NGUỒN VÍ DỤ</a:t>
            </a:r>
          </a:p>
        </p:txBody>
      </p:sp>
      <p:sp>
        <p:nvSpPr>
          <p:cNvPr id="35" name="TextBox 34"/>
          <p:cNvSpPr txBox="1"/>
          <p:nvPr/>
        </p:nvSpPr>
        <p:spPr>
          <a:xfrm>
            <a:off x="713232" y="5330952"/>
            <a:ext cx="4791455" cy="640080"/>
          </a:xfrm>
          <a:prstGeom prst="rect">
            <a:avLst/>
          </a:prstGeom>
          <a:noFill/>
        </p:spPr>
        <p:txBody>
          <a:bodyPr wrap="square" lIns="45720" rIns="45720" tIns="27432" bIns="27432" anchor="t">
            <a:spAutoFit/>
          </a:bodyPr>
          <a:lstStyle/>
          <a:p>
            <a:pPr algn="l">
              <a:spcAft>
                <a:spcPts val="300"/>
              </a:spcAft>
            </a:pPr>
            <a:r>
              <a:rPr sz="1200" b="0" i="0">
                <a:solidFill>
                  <a:srgbClr val="FBEDE8"/>
                </a:solidFill>
                <a:latin typeface="Arial"/>
              </a:rPr>
              <a:t>Mọi ví dụ lấy từ việc đã làm ở Roboworld (robot phục vụ, lễ tân, vệ sinh công nghiệp). Chỗ nào đã vấp, ghi rõ để Sếp khỏi vấp lại.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VÍ VON XUYÊN SUỐT</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VÍ VON XUYÊN SUỐT: TRỢ LÝ GIỎI NHƯNG CHƯA BIẾT CÔNG TY</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03</a:t>
            </a:r>
          </a:p>
        </p:txBody>
      </p:sp>
      <p:sp>
        <p:nvSpPr>
          <p:cNvPr id="7" name="Rounded Rectangle 6"/>
          <p:cNvSpPr/>
          <p:nvPr/>
        </p:nvSpPr>
        <p:spPr>
          <a:xfrm>
            <a:off x="548640" y="1600200"/>
            <a:ext cx="5394960" cy="3200400"/>
          </a:xfrm>
          <a:prstGeom prst="roundRect">
            <a:avLst>
              <a:gd name="adj" fmla="val 4571"/>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600200"/>
            <a:ext cx="5394960" cy="502920"/>
          </a:xfrm>
          <a:prstGeom prst="roundRect">
            <a:avLst>
              <a:gd name="adj" fmla="val 29090"/>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874519"/>
            <a:ext cx="5394960" cy="228600"/>
          </a:xfrm>
          <a:prstGeom prst="rect">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1645920"/>
            <a:ext cx="5120640" cy="411480"/>
          </a:xfrm>
          <a:prstGeom prst="rect">
            <a:avLst/>
          </a:prstGeom>
          <a:noFill/>
        </p:spPr>
        <p:txBody>
          <a:bodyPr wrap="square" lIns="45720" rIns="45720" tIns="27432" bIns="27432" anchor="ctr">
            <a:spAutoFit/>
          </a:bodyPr>
          <a:lstStyle/>
          <a:p>
            <a:pPr algn="l"/>
            <a:r>
              <a:rPr sz="1400" b="1" i="0">
                <a:solidFill>
                  <a:srgbClr val="FFFFFF"/>
                </a:solidFill>
                <a:latin typeface="Arial"/>
              </a:rPr>
              <a:t>Claude Chat = tư vấn qua điện thoại</a:t>
            </a:r>
          </a:p>
        </p:txBody>
      </p:sp>
      <p:sp>
        <p:nvSpPr>
          <p:cNvPr id="11" name="TextBox 10"/>
          <p:cNvSpPr txBox="1"/>
          <p:nvPr/>
        </p:nvSpPr>
        <p:spPr>
          <a:xfrm>
            <a:off x="685800" y="2221992"/>
            <a:ext cx="5120640" cy="2468880"/>
          </a:xfrm>
          <a:prstGeom prst="rect">
            <a:avLst/>
          </a:prstGeom>
          <a:noFill/>
        </p:spPr>
        <p:txBody>
          <a:bodyPr wrap="square" lIns="45720" rIns="45720">
            <a:spAutoFit/>
          </a:bodyPr>
          <a:lstStyle/>
          <a:p>
            <a:pPr>
              <a:spcAft>
                <a:spcPts val="400"/>
              </a:spcAft>
            </a:pPr>
            <a:r>
              <a:rPr sz="1350" b="1">
                <a:solidFill>
                  <a:srgbClr val="C13F28"/>
                </a:solidFill>
                <a:latin typeface="Arial"/>
              </a:rPr>
              <a:t>•  </a:t>
            </a:r>
            <a:r>
              <a:rPr sz="1350" b="0">
                <a:solidFill>
                  <a:srgbClr val="4E4442"/>
                </a:solidFill>
                <a:latin typeface="Arial"/>
              </a:rPr>
              <a:t>Sếp gọi điện, đọc cho họ nghe một đoạn tài liệu, họ trả lời.</a:t>
            </a:r>
          </a:p>
          <a:p>
            <a:pPr>
              <a:spcAft>
                <a:spcPts val="400"/>
              </a:spcAft>
            </a:pPr>
            <a:r>
              <a:rPr sz="1350" b="1">
                <a:solidFill>
                  <a:srgbClr val="C13F28"/>
                </a:solidFill>
                <a:latin typeface="Arial"/>
              </a:rPr>
              <a:t>•  </a:t>
            </a:r>
            <a:r>
              <a:rPr sz="1350" b="0">
                <a:solidFill>
                  <a:srgbClr val="4E4442"/>
                </a:solidFill>
                <a:latin typeface="Arial"/>
              </a:rPr>
              <a:t>Cúp máy là quên hết. Hôm sau gọi lại phải kể từ đầu.</a:t>
            </a:r>
          </a:p>
          <a:p>
            <a:pPr>
              <a:spcAft>
                <a:spcPts val="400"/>
              </a:spcAft>
            </a:pPr>
            <a:r>
              <a:rPr sz="1350" b="1">
                <a:solidFill>
                  <a:srgbClr val="C13F28"/>
                </a:solidFill>
                <a:latin typeface="Arial"/>
              </a:rPr>
              <a:t>•  </a:t>
            </a:r>
            <a:r>
              <a:rPr sz="1350" b="0">
                <a:solidFill>
                  <a:srgbClr val="4E4442"/>
                </a:solidFill>
                <a:latin typeface="Arial"/>
              </a:rPr>
              <a:t>Không mở được file của Sếp, không ngồi được vào máy.</a:t>
            </a:r>
          </a:p>
          <a:p>
            <a:pPr>
              <a:spcAft>
                <a:spcPts val="400"/>
              </a:spcAft>
            </a:pPr>
            <a:r>
              <a:rPr sz="1350" b="1">
                <a:solidFill>
                  <a:srgbClr val="C13F28"/>
                </a:solidFill>
                <a:latin typeface="Arial"/>
              </a:rPr>
              <a:t>•  </a:t>
            </a:r>
            <a:r>
              <a:rPr sz="1350" b="0">
                <a:solidFill>
                  <a:srgbClr val="4E4442"/>
                </a:solidFill>
                <a:latin typeface="Arial"/>
              </a:rPr>
              <a:t>Chỉ làm được một việc: NÓI.</a:t>
            </a:r>
          </a:p>
        </p:txBody>
      </p:sp>
      <p:sp>
        <p:nvSpPr>
          <p:cNvPr id="12" name="Rounded Rectangle 11"/>
          <p:cNvSpPr/>
          <p:nvPr/>
        </p:nvSpPr>
        <p:spPr>
          <a:xfrm>
            <a:off x="6263640" y="1600200"/>
            <a:ext cx="5394960" cy="3200400"/>
          </a:xfrm>
          <a:prstGeom prst="roundRect">
            <a:avLst>
              <a:gd name="adj" fmla="val 4571"/>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6263640" y="1600200"/>
            <a:ext cx="5394960" cy="502920"/>
          </a:xfrm>
          <a:prstGeom prst="roundRect">
            <a:avLst>
              <a:gd name="adj" fmla="val 2909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263640" y="1874519"/>
            <a:ext cx="5394960" cy="228600"/>
          </a:xfrm>
          <a:prstGeom prst="rect">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0800" y="1645920"/>
            <a:ext cx="5120640" cy="411480"/>
          </a:xfrm>
          <a:prstGeom prst="rect">
            <a:avLst/>
          </a:prstGeom>
          <a:noFill/>
        </p:spPr>
        <p:txBody>
          <a:bodyPr wrap="square" lIns="45720" rIns="45720" tIns="27432" bIns="27432" anchor="ctr">
            <a:spAutoFit/>
          </a:bodyPr>
          <a:lstStyle/>
          <a:p>
            <a:pPr algn="l"/>
            <a:r>
              <a:rPr sz="1400" b="1" i="0">
                <a:solidFill>
                  <a:srgbClr val="FFFFFF"/>
                </a:solidFill>
                <a:latin typeface="Arial"/>
              </a:rPr>
              <a:t>Claude Code = trợ lý ngồi trong văn phòng</a:t>
            </a:r>
          </a:p>
        </p:txBody>
      </p:sp>
      <p:sp>
        <p:nvSpPr>
          <p:cNvPr id="16" name="TextBox 15"/>
          <p:cNvSpPr txBox="1"/>
          <p:nvPr/>
        </p:nvSpPr>
        <p:spPr>
          <a:xfrm>
            <a:off x="6400800" y="2221992"/>
            <a:ext cx="5120640" cy="2468880"/>
          </a:xfrm>
          <a:prstGeom prst="rect">
            <a:avLst/>
          </a:prstGeom>
          <a:noFill/>
        </p:spPr>
        <p:txBody>
          <a:bodyPr wrap="square" lIns="45720" rIns="45720">
            <a:spAutoFit/>
          </a:bodyPr>
          <a:lstStyle/>
          <a:p>
            <a:pPr>
              <a:spcAft>
                <a:spcPts val="400"/>
              </a:spcAft>
            </a:pPr>
            <a:r>
              <a:rPr sz="1350" b="1">
                <a:solidFill>
                  <a:srgbClr val="C13F28"/>
                </a:solidFill>
                <a:latin typeface="Arial"/>
              </a:rPr>
              <a:t>•  </a:t>
            </a:r>
            <a:r>
              <a:rPr sz="1350" b="0">
                <a:solidFill>
                  <a:srgbClr val="4E4442"/>
                </a:solidFill>
                <a:latin typeface="Arial"/>
              </a:rPr>
              <a:t>Có bàn làm việc, có máy tính, có chìa khoá tủ hồ sơ.</a:t>
            </a:r>
          </a:p>
          <a:p>
            <a:pPr>
              <a:spcAft>
                <a:spcPts val="400"/>
              </a:spcAft>
            </a:pPr>
            <a:r>
              <a:rPr sz="1350" b="1">
                <a:solidFill>
                  <a:srgbClr val="C13F28"/>
                </a:solidFill>
                <a:latin typeface="Arial"/>
              </a:rPr>
              <a:t>•  </a:t>
            </a:r>
            <a:r>
              <a:rPr sz="1350" b="0">
                <a:solidFill>
                  <a:srgbClr val="4E4442"/>
                </a:solidFill>
                <a:latin typeface="Arial"/>
              </a:rPr>
              <a:t>Đưa sổ tay bàn giao một lần → tự tra bảng giá, tự mở mẫu hợp đồng.</a:t>
            </a:r>
          </a:p>
          <a:p>
            <a:pPr>
              <a:spcAft>
                <a:spcPts val="400"/>
              </a:spcAft>
            </a:pPr>
            <a:r>
              <a:rPr sz="1350" b="1">
                <a:solidFill>
                  <a:srgbClr val="C13F28"/>
                </a:solidFill>
                <a:latin typeface="Arial"/>
              </a:rPr>
              <a:t>•  </a:t>
            </a:r>
            <a:r>
              <a:rPr sz="1350" b="0">
                <a:solidFill>
                  <a:srgbClr val="4E4442"/>
                </a:solidFill>
                <a:latin typeface="Arial"/>
              </a:rPr>
              <a:t>Tự dựng website, tự gửi báo cáo 7h sáng.</a:t>
            </a:r>
          </a:p>
          <a:p>
            <a:pPr>
              <a:spcAft>
                <a:spcPts val="400"/>
              </a:spcAft>
            </a:pPr>
            <a:r>
              <a:rPr sz="1350" b="1">
                <a:solidFill>
                  <a:srgbClr val="C13F28"/>
                </a:solidFill>
                <a:latin typeface="Arial"/>
              </a:rPr>
              <a:t>•  </a:t>
            </a:r>
            <a:r>
              <a:rPr sz="1350" b="0">
                <a:solidFill>
                  <a:srgbClr val="4E4442"/>
                </a:solidFill>
                <a:latin typeface="Arial"/>
              </a:rPr>
              <a:t>Việc Sếp góp ý hôm nay, mai vẫn nhớ.</a:t>
            </a:r>
          </a:p>
        </p:txBody>
      </p:sp>
      <p:sp>
        <p:nvSpPr>
          <p:cNvPr id="17" name="TextBox 16"/>
          <p:cNvSpPr txBox="1"/>
          <p:nvPr/>
        </p:nvSpPr>
        <p:spPr>
          <a:xfrm>
            <a:off x="548640" y="5029200"/>
            <a:ext cx="11064240" cy="365760"/>
          </a:xfrm>
          <a:prstGeom prst="rect">
            <a:avLst/>
          </a:prstGeom>
          <a:noFill/>
        </p:spPr>
        <p:txBody>
          <a:bodyPr wrap="square" lIns="45720" rIns="45720" tIns="27432" bIns="27432" anchor="t">
            <a:spAutoFit/>
          </a:bodyPr>
          <a:lstStyle/>
          <a:p>
            <a:pPr algn="l"/>
            <a:r>
              <a:rPr sz="1350" b="0" i="0">
                <a:solidFill>
                  <a:srgbClr val="4E4442"/>
                </a:solidFill>
                <a:latin typeface="Arial"/>
              </a:rPr>
              <a:t>Năm phần của bộ hướng dẫn = năm bước đưa trợ lý này vào văn phòng một cách an toàn:</a:t>
            </a:r>
          </a:p>
        </p:txBody>
      </p:sp>
      <p:sp>
        <p:nvSpPr>
          <p:cNvPr id="18" name="Rounded Rectangle 17"/>
          <p:cNvSpPr/>
          <p:nvPr/>
        </p:nvSpPr>
        <p:spPr>
          <a:xfrm>
            <a:off x="548640" y="5440680"/>
            <a:ext cx="2011680" cy="548640"/>
          </a:xfrm>
          <a:prstGeom prst="roundRect">
            <a:avLst>
              <a:gd name="adj" fmla="val 16666"/>
            </a:avLst>
          </a:prstGeom>
          <a:solidFill>
            <a:srgbClr val="FDE9E1"/>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5440680"/>
            <a:ext cx="2011680" cy="548640"/>
          </a:xfrm>
          <a:prstGeom prst="rect">
            <a:avLst/>
          </a:prstGeom>
          <a:noFill/>
        </p:spPr>
        <p:txBody>
          <a:bodyPr wrap="square" lIns="45720" rIns="45720" tIns="27432" bIns="27432" anchor="ctr">
            <a:spAutoFit/>
          </a:bodyPr>
          <a:lstStyle/>
          <a:p>
            <a:pPr algn="ctr"/>
            <a:r>
              <a:rPr sz="1250" b="1" i="0">
                <a:solidFill>
                  <a:srgbClr val="5E0F18"/>
                </a:solidFill>
                <a:latin typeface="Arial"/>
              </a:rPr>
              <a:t>Hiểu họ khác gì</a:t>
            </a:r>
          </a:p>
        </p:txBody>
      </p:sp>
      <p:sp>
        <p:nvSpPr>
          <p:cNvPr id="20" name="TextBox 19"/>
          <p:cNvSpPr txBox="1"/>
          <p:nvPr/>
        </p:nvSpPr>
        <p:spPr>
          <a:xfrm>
            <a:off x="2560320" y="5440680"/>
            <a:ext cx="228600" cy="548640"/>
          </a:xfrm>
          <a:prstGeom prst="rect">
            <a:avLst/>
          </a:prstGeom>
          <a:noFill/>
        </p:spPr>
        <p:txBody>
          <a:bodyPr wrap="square" lIns="0" rIns="0" tIns="27432" bIns="27432" anchor="ctr">
            <a:spAutoFit/>
          </a:bodyPr>
          <a:lstStyle/>
          <a:p>
            <a:pPr algn="ctr"/>
            <a:r>
              <a:rPr sz="1400" b="1" i="0">
                <a:solidFill>
                  <a:srgbClr val="E83636"/>
                </a:solidFill>
                <a:latin typeface="Arial"/>
              </a:rPr>
              <a:t>→</a:t>
            </a:r>
          </a:p>
        </p:txBody>
      </p:sp>
      <p:sp>
        <p:nvSpPr>
          <p:cNvPr id="21" name="Rounded Rectangle 20"/>
          <p:cNvSpPr/>
          <p:nvPr/>
        </p:nvSpPr>
        <p:spPr>
          <a:xfrm>
            <a:off x="2788920" y="5440680"/>
            <a:ext cx="2011680" cy="548640"/>
          </a:xfrm>
          <a:prstGeom prst="roundRect">
            <a:avLst>
              <a:gd name="adj" fmla="val 16666"/>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2788920" y="5440680"/>
            <a:ext cx="2011680" cy="548640"/>
          </a:xfrm>
          <a:prstGeom prst="rect">
            <a:avLst/>
          </a:prstGeom>
          <a:noFill/>
        </p:spPr>
        <p:txBody>
          <a:bodyPr wrap="square" lIns="45720" rIns="45720" tIns="27432" bIns="27432" anchor="ctr">
            <a:spAutoFit/>
          </a:bodyPr>
          <a:lstStyle/>
          <a:p>
            <a:pPr algn="ctr"/>
            <a:r>
              <a:rPr sz="1250" b="1" i="0">
                <a:solidFill>
                  <a:srgbClr val="5E0F18"/>
                </a:solidFill>
                <a:latin typeface="Arial"/>
              </a:rPr>
              <a:t>Cho họ cái bàn</a:t>
            </a:r>
          </a:p>
        </p:txBody>
      </p:sp>
      <p:sp>
        <p:nvSpPr>
          <p:cNvPr id="23" name="TextBox 22"/>
          <p:cNvSpPr txBox="1"/>
          <p:nvPr/>
        </p:nvSpPr>
        <p:spPr>
          <a:xfrm>
            <a:off x="4800600" y="5440680"/>
            <a:ext cx="228600" cy="548640"/>
          </a:xfrm>
          <a:prstGeom prst="rect">
            <a:avLst/>
          </a:prstGeom>
          <a:noFill/>
        </p:spPr>
        <p:txBody>
          <a:bodyPr wrap="square" lIns="0" rIns="0" tIns="27432" bIns="27432" anchor="ctr">
            <a:spAutoFit/>
          </a:bodyPr>
          <a:lstStyle/>
          <a:p>
            <a:pPr algn="ctr"/>
            <a:r>
              <a:rPr sz="1400" b="1" i="0">
                <a:solidFill>
                  <a:srgbClr val="E83636"/>
                </a:solidFill>
                <a:latin typeface="Arial"/>
              </a:rPr>
              <a:t>→</a:t>
            </a:r>
          </a:p>
        </p:txBody>
      </p:sp>
      <p:sp>
        <p:nvSpPr>
          <p:cNvPr id="24" name="Rounded Rectangle 23"/>
          <p:cNvSpPr/>
          <p:nvPr/>
        </p:nvSpPr>
        <p:spPr>
          <a:xfrm>
            <a:off x="5029200" y="5440680"/>
            <a:ext cx="2011680" cy="548640"/>
          </a:xfrm>
          <a:prstGeom prst="roundRect">
            <a:avLst>
              <a:gd name="adj" fmla="val 16666"/>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029200" y="5440680"/>
            <a:ext cx="2011680" cy="548640"/>
          </a:xfrm>
          <a:prstGeom prst="rect">
            <a:avLst/>
          </a:prstGeom>
          <a:noFill/>
        </p:spPr>
        <p:txBody>
          <a:bodyPr wrap="square" lIns="45720" rIns="45720" tIns="27432" bIns="27432" anchor="ctr">
            <a:spAutoFit/>
          </a:bodyPr>
          <a:lstStyle/>
          <a:p>
            <a:pPr algn="ctr"/>
            <a:r>
              <a:rPr sz="1250" b="1" i="0">
                <a:solidFill>
                  <a:srgbClr val="5E0F18"/>
                </a:solidFill>
                <a:latin typeface="Arial"/>
              </a:rPr>
              <a:t>Đưa sổ tay bàn giao</a:t>
            </a:r>
          </a:p>
        </p:txBody>
      </p:sp>
      <p:sp>
        <p:nvSpPr>
          <p:cNvPr id="26" name="TextBox 25"/>
          <p:cNvSpPr txBox="1"/>
          <p:nvPr/>
        </p:nvSpPr>
        <p:spPr>
          <a:xfrm>
            <a:off x="7040880" y="5440680"/>
            <a:ext cx="228600" cy="548640"/>
          </a:xfrm>
          <a:prstGeom prst="rect">
            <a:avLst/>
          </a:prstGeom>
          <a:noFill/>
        </p:spPr>
        <p:txBody>
          <a:bodyPr wrap="square" lIns="0" rIns="0" tIns="27432" bIns="27432" anchor="ctr">
            <a:spAutoFit/>
          </a:bodyPr>
          <a:lstStyle/>
          <a:p>
            <a:pPr algn="ctr"/>
            <a:r>
              <a:rPr sz="1400" b="1" i="0">
                <a:solidFill>
                  <a:srgbClr val="E83636"/>
                </a:solidFill>
                <a:latin typeface="Arial"/>
              </a:rPr>
              <a:t>→</a:t>
            </a:r>
          </a:p>
        </p:txBody>
      </p:sp>
      <p:sp>
        <p:nvSpPr>
          <p:cNvPr id="27" name="Rounded Rectangle 26"/>
          <p:cNvSpPr/>
          <p:nvPr/>
        </p:nvSpPr>
        <p:spPr>
          <a:xfrm>
            <a:off x="7269480" y="5440680"/>
            <a:ext cx="2011680" cy="548640"/>
          </a:xfrm>
          <a:prstGeom prst="roundRect">
            <a:avLst>
              <a:gd name="adj" fmla="val 16666"/>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269480" y="5440680"/>
            <a:ext cx="2011680" cy="548640"/>
          </a:xfrm>
          <a:prstGeom prst="rect">
            <a:avLst/>
          </a:prstGeom>
          <a:noFill/>
        </p:spPr>
        <p:txBody>
          <a:bodyPr wrap="square" lIns="45720" rIns="45720" tIns="27432" bIns="27432" anchor="ctr">
            <a:spAutoFit/>
          </a:bodyPr>
          <a:lstStyle/>
          <a:p>
            <a:pPr algn="ctr"/>
            <a:r>
              <a:rPr sz="1250" b="1" i="0">
                <a:solidFill>
                  <a:srgbClr val="5E0F18"/>
                </a:solidFill>
                <a:latin typeface="Arial"/>
              </a:rPr>
              <a:t>Giao việc thật</a:t>
            </a:r>
          </a:p>
        </p:txBody>
      </p:sp>
      <p:sp>
        <p:nvSpPr>
          <p:cNvPr id="29" name="TextBox 28"/>
          <p:cNvSpPr txBox="1"/>
          <p:nvPr/>
        </p:nvSpPr>
        <p:spPr>
          <a:xfrm>
            <a:off x="9281160" y="5440680"/>
            <a:ext cx="228600" cy="548640"/>
          </a:xfrm>
          <a:prstGeom prst="rect">
            <a:avLst/>
          </a:prstGeom>
          <a:noFill/>
        </p:spPr>
        <p:txBody>
          <a:bodyPr wrap="square" lIns="0" rIns="0" tIns="27432" bIns="27432" anchor="ctr">
            <a:spAutoFit/>
          </a:bodyPr>
          <a:lstStyle/>
          <a:p>
            <a:pPr algn="ctr"/>
            <a:r>
              <a:rPr sz="1400" b="1" i="0">
                <a:solidFill>
                  <a:srgbClr val="E83636"/>
                </a:solidFill>
                <a:latin typeface="Arial"/>
              </a:rPr>
              <a:t>→</a:t>
            </a:r>
          </a:p>
        </p:txBody>
      </p:sp>
      <p:sp>
        <p:nvSpPr>
          <p:cNvPr id="30" name="Rounded Rectangle 29"/>
          <p:cNvSpPr/>
          <p:nvPr/>
        </p:nvSpPr>
        <p:spPr>
          <a:xfrm>
            <a:off x="9509760" y="5440680"/>
            <a:ext cx="2011680" cy="548640"/>
          </a:xfrm>
          <a:prstGeom prst="roundRect">
            <a:avLst>
              <a:gd name="adj" fmla="val 16666"/>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509760" y="5440680"/>
            <a:ext cx="2011680" cy="548640"/>
          </a:xfrm>
          <a:prstGeom prst="rect">
            <a:avLst/>
          </a:prstGeom>
          <a:noFill/>
        </p:spPr>
        <p:txBody>
          <a:bodyPr wrap="square" lIns="45720" rIns="45720" tIns="27432" bIns="27432" anchor="ctr">
            <a:spAutoFit/>
          </a:bodyPr>
          <a:lstStyle/>
          <a:p>
            <a:pPr algn="ctr"/>
            <a:r>
              <a:rPr sz="1250" b="1" i="0">
                <a:solidFill>
                  <a:srgbClr val="5E0F18"/>
                </a:solidFill>
                <a:latin typeface="Arial"/>
              </a:rPr>
              <a:t>Viết quy trình chuẩn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VÍ VON XUYÊN SUỐT</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VÍ VON BẰNG HÌNH: TẬP GIẤY VÀ TỦ HỒ SƠ</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04</a:t>
            </a:r>
          </a:p>
        </p:txBody>
      </p:sp>
      <p:pic>
        <p:nvPicPr>
          <p:cNvPr id="7" name="Picture 6" descr="vi-von-chat-vs-code.png"/>
          <p:cNvPicPr>
            <a:picLocks noChangeAspect="1"/>
          </p:cNvPicPr>
          <p:nvPr/>
        </p:nvPicPr>
        <p:blipFill>
          <a:blip r:embed="rId3"/>
          <a:stretch>
            <a:fillRect/>
          </a:stretch>
        </p:blipFill>
        <p:spPr>
          <a:xfrm>
            <a:off x="548640" y="1371600"/>
            <a:ext cx="11091672" cy="3485954"/>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VÍ VON XUYÊN SUỐT</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“VĂN PHÒNG” CỦA TRỢ LÝ: THƯ MỤC + SỔ TAY + QUY TRÌNH</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05</a:t>
            </a:r>
          </a:p>
        </p:txBody>
      </p:sp>
      <p:pic>
        <p:nvPicPr>
          <p:cNvPr id="7" name="Picture 6" descr="so-do-workspace.png"/>
          <p:cNvPicPr>
            <a:picLocks noChangeAspect="1"/>
          </p:cNvPicPr>
          <p:nvPr/>
        </p:nvPicPr>
        <p:blipFill>
          <a:blip r:embed="rId3"/>
          <a:stretch>
            <a:fillRect/>
          </a:stretch>
        </p:blipFill>
        <p:spPr>
          <a:xfrm>
            <a:off x="548640" y="1371600"/>
            <a:ext cx="11091672" cy="2693691"/>
          </a:xfrm>
          <a:prstGeom prst="rect">
            <a:avLst/>
          </a:prstGeom>
        </p:spPr>
      </p:pic>
      <p:sp>
        <p:nvSpPr>
          <p:cNvPr id="8" name="TextBox 7"/>
          <p:cNvSpPr txBox="1"/>
          <p:nvPr/>
        </p:nvSpPr>
        <p:spPr>
          <a:xfrm>
            <a:off x="548640" y="5760720"/>
            <a:ext cx="11064240" cy="411480"/>
          </a:xfrm>
          <a:prstGeom prst="rect">
            <a:avLst/>
          </a:prstGeom>
          <a:noFill/>
        </p:spPr>
        <p:txBody>
          <a:bodyPr wrap="square" lIns="45720" rIns="45720" tIns="27432" bIns="27432" anchor="t">
            <a:spAutoFit/>
          </a:bodyPr>
          <a:lstStyle/>
          <a:p>
            <a:pPr algn="l"/>
            <a:r>
              <a:rPr sz="1250" b="0" i="1">
                <a:solidFill>
                  <a:srgbClr val="4E4442"/>
                </a:solidFill>
                <a:latin typeface="Arial"/>
              </a:rPr>
              <a:t>Mọi thứ Claude biết về công ty nằm trong một thư mục trên máy Sếp — phiên nào cũng đọc lại được.</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2011680"/>
            <a:ext cx="2743200" cy="1280160"/>
          </a:xfrm>
          <a:prstGeom prst="rect">
            <a:avLst/>
          </a:prstGeom>
          <a:noFill/>
        </p:spPr>
        <p:txBody>
          <a:bodyPr wrap="square" lIns="0" rIns="0" tIns="27432" bIns="27432" anchor="t">
            <a:spAutoFit/>
          </a:bodyPr>
          <a:lstStyle/>
          <a:p>
            <a:pPr algn="l"/>
            <a:r>
              <a:rPr sz="12000" b="1" i="0">
                <a:solidFill>
                  <a:srgbClr val="FAB29A"/>
                </a:solidFill>
                <a:latin typeface="Arial"/>
              </a:rPr>
              <a:t>1</a:t>
            </a:r>
          </a:p>
        </p:txBody>
      </p:sp>
      <p:sp>
        <p:nvSpPr>
          <p:cNvPr id="4" name="TextBox 3"/>
          <p:cNvSpPr txBox="1"/>
          <p:nvPr/>
        </p:nvSpPr>
        <p:spPr>
          <a:xfrm>
            <a:off x="3108960" y="2148840"/>
            <a:ext cx="8229600" cy="1280160"/>
          </a:xfrm>
          <a:prstGeom prst="rect">
            <a:avLst/>
          </a:prstGeom>
          <a:noFill/>
        </p:spPr>
        <p:txBody>
          <a:bodyPr wrap="square" lIns="45720" rIns="45720" tIns="27432" bIns="27432" anchor="ctr">
            <a:spAutoFit/>
          </a:bodyPr>
          <a:lstStyle/>
          <a:p>
            <a:pPr algn="l"/>
            <a:r>
              <a:rPr sz="4000" b="1" i="0">
                <a:solidFill>
                  <a:srgbClr val="FFFFFF"/>
                </a:solidFill>
                <a:latin typeface="Arial"/>
              </a:rPr>
              <a:t>SO SÁNH CLAUDE CHAT
VÀ CLAUDE CODE</a:t>
            </a:r>
          </a:p>
        </p:txBody>
      </p:sp>
      <p:sp>
        <p:nvSpPr>
          <p:cNvPr id="5" name="TextBox 4"/>
          <p:cNvSpPr txBox="1"/>
          <p:nvPr/>
        </p:nvSpPr>
        <p:spPr>
          <a:xfrm>
            <a:off x="3108960" y="3429000"/>
            <a:ext cx="8046720" cy="1097280"/>
          </a:xfrm>
          <a:prstGeom prst="rect">
            <a:avLst/>
          </a:prstGeom>
          <a:noFill/>
        </p:spPr>
        <p:txBody>
          <a:bodyPr wrap="square" lIns="45720" rIns="45720" tIns="27432" bIns="27432" anchor="t">
            <a:spAutoFit/>
          </a:bodyPr>
          <a:lstStyle/>
          <a:p>
            <a:pPr algn="l"/>
            <a:r>
              <a:rPr sz="1800" b="0" i="0">
                <a:solidFill>
                  <a:srgbClr val="F6D9CF"/>
                </a:solidFill>
                <a:latin typeface="Arial"/>
              </a:rPr>
              <a:t>Tập tài liệu dùng xong vứt đi — hay cho nhân sự dùng toàn bộ tài liệu trên máy tính?</a:t>
            </a:r>
          </a:p>
        </p:txBody>
      </p:sp>
      <p:pic>
        <p:nvPicPr>
          <p:cNvPr id="6" name="Picture 5" descr="logo-rbw-trang.png"/>
          <p:cNvPicPr>
            <a:picLocks noChangeAspect="1"/>
          </p:cNvPicPr>
          <p:nvPr/>
        </p:nvPicPr>
        <p:blipFill>
          <a:blip r:embed="rId2"/>
          <a:stretch>
            <a:fillRect/>
          </a:stretch>
        </p:blipFill>
        <p:spPr>
          <a:xfrm>
            <a:off x="548640" y="6263640"/>
            <a:ext cx="828722" cy="274320"/>
          </a:xfrm>
          <a:prstGeom prst="rect">
            <a:avLst/>
          </a:prstGeom>
        </p:spPr>
      </p:pic>
      <p:sp>
        <p:nvSpPr>
          <p:cNvPr id="7" name="TextBox 6"/>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FAB29A"/>
                </a:solidFill>
                <a:latin typeface="Arial"/>
              </a:rPr>
              <a:t>huong-dan-claude-code.pages.dev  ·  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1 · SO SÁNH</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KHÁC BIỆT CỐT LÕI CHỈ CÓ MỘT CHỮ: NHỚ</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07</a:t>
            </a:r>
          </a:p>
        </p:txBody>
      </p:sp>
      <p:sp>
        <p:nvSpPr>
          <p:cNvPr id="7" name="Rectangle 6"/>
          <p:cNvSpPr/>
          <p:nvPr/>
        </p:nvSpPr>
        <p:spPr>
          <a:xfrm>
            <a:off x="548640" y="1508760"/>
            <a:ext cx="2212848"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1792" y="1508760"/>
            <a:ext cx="2066543" cy="365760"/>
          </a:xfrm>
          <a:prstGeom prst="rect">
            <a:avLst/>
          </a:prstGeom>
          <a:noFill/>
        </p:spPr>
        <p:txBody>
          <a:bodyPr wrap="square" lIns="45720" rIns="45720" tIns="27432" bIns="27432" anchor="ctr">
            <a:spAutoFit/>
          </a:bodyPr>
          <a:lstStyle/>
          <a:p>
            <a:pPr algn="l"/>
            <a:r>
              <a:rPr sz="1050" b="1" i="0">
                <a:solidFill>
                  <a:srgbClr val="4E4442"/>
                </a:solidFill>
                <a:latin typeface="Arial"/>
              </a:rPr>
              <a:t>Tiêu chí</a:t>
            </a:r>
          </a:p>
        </p:txBody>
      </p:sp>
      <p:sp>
        <p:nvSpPr>
          <p:cNvPr id="9" name="Rectangle 8"/>
          <p:cNvSpPr/>
          <p:nvPr/>
        </p:nvSpPr>
        <p:spPr>
          <a:xfrm>
            <a:off x="2761488" y="1508760"/>
            <a:ext cx="3983126"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834640" y="1508760"/>
            <a:ext cx="3836822" cy="365760"/>
          </a:xfrm>
          <a:prstGeom prst="rect">
            <a:avLst/>
          </a:prstGeom>
          <a:noFill/>
        </p:spPr>
        <p:txBody>
          <a:bodyPr wrap="square" lIns="45720" rIns="45720" tIns="27432" bIns="27432" anchor="ctr">
            <a:spAutoFit/>
          </a:bodyPr>
          <a:lstStyle/>
          <a:p>
            <a:pPr algn="l"/>
            <a:r>
              <a:rPr sz="1050" b="1" i="0">
                <a:solidFill>
                  <a:srgbClr val="4E4442"/>
                </a:solidFill>
                <a:latin typeface="Arial"/>
              </a:rPr>
              <a:t>Claude Chat</a:t>
            </a:r>
          </a:p>
        </p:txBody>
      </p:sp>
      <p:sp>
        <p:nvSpPr>
          <p:cNvPr id="11" name="Rectangle 10"/>
          <p:cNvSpPr/>
          <p:nvPr/>
        </p:nvSpPr>
        <p:spPr>
          <a:xfrm>
            <a:off x="6744614" y="1508760"/>
            <a:ext cx="4868265"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17766" y="1508760"/>
            <a:ext cx="4721961" cy="365760"/>
          </a:xfrm>
          <a:prstGeom prst="rect">
            <a:avLst/>
          </a:prstGeom>
          <a:noFill/>
        </p:spPr>
        <p:txBody>
          <a:bodyPr wrap="square" lIns="45720" rIns="45720" tIns="27432" bIns="27432" anchor="ctr">
            <a:spAutoFit/>
          </a:bodyPr>
          <a:lstStyle/>
          <a:p>
            <a:pPr algn="l"/>
            <a:r>
              <a:rPr sz="1050" b="1" i="0">
                <a:solidFill>
                  <a:srgbClr val="4E4442"/>
                </a:solidFill>
                <a:latin typeface="Arial"/>
              </a:rPr>
              <a:t>Claude Code</a:t>
            </a:r>
          </a:p>
        </p:txBody>
      </p:sp>
      <p:sp>
        <p:nvSpPr>
          <p:cNvPr id="13" name="Rectangle 12"/>
          <p:cNvSpPr/>
          <p:nvPr/>
        </p:nvSpPr>
        <p:spPr>
          <a:xfrm>
            <a:off x="548640" y="1874519"/>
            <a:ext cx="2212848"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21792" y="1874519"/>
            <a:ext cx="2066543" cy="457200"/>
          </a:xfrm>
          <a:prstGeom prst="rect">
            <a:avLst/>
          </a:prstGeom>
          <a:noFill/>
        </p:spPr>
        <p:txBody>
          <a:bodyPr wrap="square" lIns="45720" rIns="45720" tIns="27432" bIns="27432" anchor="ctr">
            <a:spAutoFit/>
          </a:bodyPr>
          <a:lstStyle/>
          <a:p>
            <a:pPr algn="l"/>
            <a:r>
              <a:rPr sz="1200" b="1" i="0">
                <a:solidFill>
                  <a:srgbClr val="5E0F18"/>
                </a:solidFill>
                <a:latin typeface="Arial"/>
              </a:rPr>
              <a:t>Nhớ việc hôm qua</a:t>
            </a:r>
          </a:p>
        </p:txBody>
      </p:sp>
      <p:sp>
        <p:nvSpPr>
          <p:cNvPr id="15" name="Rectangle 14"/>
          <p:cNvSpPr/>
          <p:nvPr/>
        </p:nvSpPr>
        <p:spPr>
          <a:xfrm>
            <a:off x="2761488" y="1874519"/>
            <a:ext cx="3983126"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2834640" y="1874519"/>
            <a:ext cx="3836822" cy="457200"/>
          </a:xfrm>
          <a:prstGeom prst="rect">
            <a:avLst/>
          </a:prstGeom>
          <a:noFill/>
        </p:spPr>
        <p:txBody>
          <a:bodyPr wrap="square" lIns="45720" rIns="45720" tIns="27432" bIns="27432" anchor="ctr">
            <a:spAutoFit/>
          </a:bodyPr>
          <a:lstStyle/>
          <a:p>
            <a:pPr algn="l"/>
            <a:r>
              <a:rPr sz="1200" b="0" i="0">
                <a:solidFill>
                  <a:srgbClr val="1A1414"/>
                </a:solidFill>
                <a:latin typeface="Arial"/>
              </a:rPr>
              <a:t>Không — mỗi cuộc chat bắt đầu từ trắng</a:t>
            </a:r>
          </a:p>
        </p:txBody>
      </p:sp>
      <p:sp>
        <p:nvSpPr>
          <p:cNvPr id="17" name="Rectangle 16"/>
          <p:cNvSpPr/>
          <p:nvPr/>
        </p:nvSpPr>
        <p:spPr>
          <a:xfrm>
            <a:off x="6744614" y="1874519"/>
            <a:ext cx="486826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17766" y="1874519"/>
            <a:ext cx="4721961" cy="457200"/>
          </a:xfrm>
          <a:prstGeom prst="rect">
            <a:avLst/>
          </a:prstGeom>
          <a:noFill/>
        </p:spPr>
        <p:txBody>
          <a:bodyPr wrap="square" lIns="45720" rIns="45720" tIns="27432" bIns="27432" anchor="ctr">
            <a:spAutoFit/>
          </a:bodyPr>
          <a:lstStyle/>
          <a:p>
            <a:pPr algn="l"/>
            <a:r>
              <a:rPr sz="1200" b="0" i="0">
                <a:solidFill>
                  <a:srgbClr val="1A1414"/>
                </a:solidFill>
                <a:latin typeface="Arial"/>
              </a:rPr>
              <a:t>Có — đọc lại sổ tay CLAUDE.md, ghi nhớ riêng, toàn bộ file</a:t>
            </a:r>
          </a:p>
        </p:txBody>
      </p:sp>
      <p:sp>
        <p:nvSpPr>
          <p:cNvPr id="19" name="Rectangle 18"/>
          <p:cNvSpPr/>
          <p:nvPr/>
        </p:nvSpPr>
        <p:spPr>
          <a:xfrm>
            <a:off x="548640" y="2331720"/>
            <a:ext cx="2212848"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21792" y="2331720"/>
            <a:ext cx="2066543" cy="457200"/>
          </a:xfrm>
          <a:prstGeom prst="rect">
            <a:avLst/>
          </a:prstGeom>
          <a:noFill/>
        </p:spPr>
        <p:txBody>
          <a:bodyPr wrap="square" lIns="45720" rIns="45720" tIns="27432" bIns="27432" anchor="ctr">
            <a:spAutoFit/>
          </a:bodyPr>
          <a:lstStyle/>
          <a:p>
            <a:pPr algn="l"/>
            <a:r>
              <a:rPr sz="1200" b="1" i="0">
                <a:solidFill>
                  <a:srgbClr val="5E0F18"/>
                </a:solidFill>
                <a:latin typeface="Arial"/>
              </a:rPr>
              <a:t>Đọc tài liệu công ty</a:t>
            </a:r>
          </a:p>
        </p:txBody>
      </p:sp>
      <p:sp>
        <p:nvSpPr>
          <p:cNvPr id="21" name="Rectangle 20"/>
          <p:cNvSpPr/>
          <p:nvPr/>
        </p:nvSpPr>
        <p:spPr>
          <a:xfrm>
            <a:off x="2761488" y="2331720"/>
            <a:ext cx="3983126"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2834640" y="2331720"/>
            <a:ext cx="3836822" cy="457200"/>
          </a:xfrm>
          <a:prstGeom prst="rect">
            <a:avLst/>
          </a:prstGeom>
          <a:noFill/>
        </p:spPr>
        <p:txBody>
          <a:bodyPr wrap="square" lIns="45720" rIns="45720" tIns="27432" bIns="27432" anchor="ctr">
            <a:spAutoFit/>
          </a:bodyPr>
          <a:lstStyle/>
          <a:p>
            <a:pPr algn="l"/>
            <a:r>
              <a:rPr sz="1200" b="0" i="0">
                <a:solidFill>
                  <a:srgbClr val="1A1414"/>
                </a:solidFill>
                <a:latin typeface="Arial"/>
              </a:rPr>
              <a:t>Từng file, Sếp kéo vào từng lần</a:t>
            </a:r>
          </a:p>
        </p:txBody>
      </p:sp>
      <p:sp>
        <p:nvSpPr>
          <p:cNvPr id="23" name="Rectangle 22"/>
          <p:cNvSpPr/>
          <p:nvPr/>
        </p:nvSpPr>
        <p:spPr>
          <a:xfrm>
            <a:off x="6744614" y="2331720"/>
            <a:ext cx="486826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817766" y="2331720"/>
            <a:ext cx="4721961" cy="457200"/>
          </a:xfrm>
          <a:prstGeom prst="rect">
            <a:avLst/>
          </a:prstGeom>
          <a:noFill/>
        </p:spPr>
        <p:txBody>
          <a:bodyPr wrap="square" lIns="45720" rIns="45720" tIns="27432" bIns="27432" anchor="ctr">
            <a:spAutoFit/>
          </a:bodyPr>
          <a:lstStyle/>
          <a:p>
            <a:pPr algn="l"/>
            <a:r>
              <a:rPr sz="1200" b="0" i="0">
                <a:solidFill>
                  <a:srgbClr val="1A1414"/>
                </a:solidFill>
                <a:latin typeface="Arial"/>
              </a:rPr>
              <a:t>Cả thư mục, tự tìm file cần</a:t>
            </a:r>
          </a:p>
        </p:txBody>
      </p:sp>
      <p:sp>
        <p:nvSpPr>
          <p:cNvPr id="25" name="Rectangle 24"/>
          <p:cNvSpPr/>
          <p:nvPr/>
        </p:nvSpPr>
        <p:spPr>
          <a:xfrm>
            <a:off x="548640" y="2788920"/>
            <a:ext cx="2212848"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21792" y="2788920"/>
            <a:ext cx="2066543" cy="457200"/>
          </a:xfrm>
          <a:prstGeom prst="rect">
            <a:avLst/>
          </a:prstGeom>
          <a:noFill/>
        </p:spPr>
        <p:txBody>
          <a:bodyPr wrap="square" lIns="45720" rIns="45720" tIns="27432" bIns="27432" anchor="ctr">
            <a:spAutoFit/>
          </a:bodyPr>
          <a:lstStyle/>
          <a:p>
            <a:pPr algn="l"/>
            <a:r>
              <a:rPr sz="1200" b="1" i="0">
                <a:solidFill>
                  <a:srgbClr val="5E0F18"/>
                </a:solidFill>
                <a:latin typeface="Arial"/>
              </a:rPr>
              <a:t>Kết quả</a:t>
            </a:r>
          </a:p>
        </p:txBody>
      </p:sp>
      <p:sp>
        <p:nvSpPr>
          <p:cNvPr id="27" name="Rectangle 26"/>
          <p:cNvSpPr/>
          <p:nvPr/>
        </p:nvSpPr>
        <p:spPr>
          <a:xfrm>
            <a:off x="2761488" y="2788920"/>
            <a:ext cx="3983126"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2834640" y="2788920"/>
            <a:ext cx="3836822" cy="457200"/>
          </a:xfrm>
          <a:prstGeom prst="rect">
            <a:avLst/>
          </a:prstGeom>
          <a:noFill/>
        </p:spPr>
        <p:txBody>
          <a:bodyPr wrap="square" lIns="45720" rIns="45720" tIns="27432" bIns="27432" anchor="ctr">
            <a:spAutoFit/>
          </a:bodyPr>
          <a:lstStyle/>
          <a:p>
            <a:pPr algn="l"/>
            <a:r>
              <a:rPr sz="1200" b="0" i="0">
                <a:solidFill>
                  <a:srgbClr val="1A1414"/>
                </a:solidFill>
                <a:latin typeface="Arial"/>
              </a:rPr>
              <a:t>Chữ trong khung chat; Sếp tự chép sang Word</a:t>
            </a:r>
          </a:p>
        </p:txBody>
      </p:sp>
      <p:sp>
        <p:nvSpPr>
          <p:cNvPr id="29" name="Rectangle 28"/>
          <p:cNvSpPr/>
          <p:nvPr/>
        </p:nvSpPr>
        <p:spPr>
          <a:xfrm>
            <a:off x="6744614" y="2788920"/>
            <a:ext cx="486826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817766" y="2788920"/>
            <a:ext cx="4721961" cy="457200"/>
          </a:xfrm>
          <a:prstGeom prst="rect">
            <a:avLst/>
          </a:prstGeom>
          <a:noFill/>
        </p:spPr>
        <p:txBody>
          <a:bodyPr wrap="square" lIns="45720" rIns="45720" tIns="27432" bIns="27432" anchor="ctr">
            <a:spAutoFit/>
          </a:bodyPr>
          <a:lstStyle/>
          <a:p>
            <a:pPr algn="l"/>
            <a:r>
              <a:rPr sz="1200" b="0" i="0">
                <a:solidFill>
                  <a:srgbClr val="1A1414"/>
                </a:solidFill>
                <a:latin typeface="Arial"/>
              </a:rPr>
              <a:t>File thật: Word, Excel, PDF, website — đúng mẫu công ty</a:t>
            </a:r>
          </a:p>
        </p:txBody>
      </p:sp>
      <p:sp>
        <p:nvSpPr>
          <p:cNvPr id="31" name="Rectangle 30"/>
          <p:cNvSpPr/>
          <p:nvPr/>
        </p:nvSpPr>
        <p:spPr>
          <a:xfrm>
            <a:off x="548640" y="3246120"/>
            <a:ext cx="2212848"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21792" y="3246120"/>
            <a:ext cx="2066543" cy="457200"/>
          </a:xfrm>
          <a:prstGeom prst="rect">
            <a:avLst/>
          </a:prstGeom>
          <a:noFill/>
        </p:spPr>
        <p:txBody>
          <a:bodyPr wrap="square" lIns="45720" rIns="45720" tIns="27432" bIns="27432" anchor="ctr">
            <a:spAutoFit/>
          </a:bodyPr>
          <a:lstStyle/>
          <a:p>
            <a:pPr algn="l"/>
            <a:r>
              <a:rPr sz="1200" b="1" i="0">
                <a:solidFill>
                  <a:srgbClr val="5E0F18"/>
                </a:solidFill>
                <a:latin typeface="Arial"/>
              </a:rPr>
              <a:t>Dùng công cụ</a:t>
            </a:r>
          </a:p>
        </p:txBody>
      </p:sp>
      <p:sp>
        <p:nvSpPr>
          <p:cNvPr id="33" name="Rectangle 32"/>
          <p:cNvSpPr/>
          <p:nvPr/>
        </p:nvSpPr>
        <p:spPr>
          <a:xfrm>
            <a:off x="2761488" y="3246120"/>
            <a:ext cx="3983126"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2834640" y="3246120"/>
            <a:ext cx="3836822" cy="457200"/>
          </a:xfrm>
          <a:prstGeom prst="rect">
            <a:avLst/>
          </a:prstGeom>
          <a:noFill/>
        </p:spPr>
        <p:txBody>
          <a:bodyPr wrap="square" lIns="45720" rIns="45720" tIns="27432" bIns="27432" anchor="ctr">
            <a:spAutoFit/>
          </a:bodyPr>
          <a:lstStyle/>
          <a:p>
            <a:pPr algn="l"/>
            <a:r>
              <a:rPr sz="1200" b="0" i="0">
                <a:solidFill>
                  <a:srgbClr val="1A1414"/>
                </a:solidFill>
                <a:latin typeface="Arial"/>
              </a:rPr>
              <a:t>Tìm web, vài công cụ sẵn</a:t>
            </a:r>
          </a:p>
        </p:txBody>
      </p:sp>
      <p:sp>
        <p:nvSpPr>
          <p:cNvPr id="35" name="Rectangle 34"/>
          <p:cNvSpPr/>
          <p:nvPr/>
        </p:nvSpPr>
        <p:spPr>
          <a:xfrm>
            <a:off x="6744614" y="3246120"/>
            <a:ext cx="486826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817766" y="3246120"/>
            <a:ext cx="4721961" cy="457200"/>
          </a:xfrm>
          <a:prstGeom prst="rect">
            <a:avLst/>
          </a:prstGeom>
          <a:noFill/>
        </p:spPr>
        <p:txBody>
          <a:bodyPr wrap="square" lIns="45720" rIns="45720" tIns="27432" bIns="27432" anchor="ctr">
            <a:spAutoFit/>
          </a:bodyPr>
          <a:lstStyle/>
          <a:p>
            <a:pPr algn="l"/>
            <a:r>
              <a:rPr sz="1200" b="0" i="0">
                <a:solidFill>
                  <a:srgbClr val="1A1414"/>
                </a:solidFill>
                <a:latin typeface="Arial"/>
              </a:rPr>
              <a:t>Mọi công cụ: xuất PDF, đẩy website, gửi Telegram, đọc Gmail</a:t>
            </a:r>
          </a:p>
        </p:txBody>
      </p:sp>
      <p:sp>
        <p:nvSpPr>
          <p:cNvPr id="37" name="Rectangle 36"/>
          <p:cNvSpPr/>
          <p:nvPr/>
        </p:nvSpPr>
        <p:spPr>
          <a:xfrm>
            <a:off x="548640" y="3703320"/>
            <a:ext cx="2212848"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21792" y="3703320"/>
            <a:ext cx="2066543" cy="457200"/>
          </a:xfrm>
          <a:prstGeom prst="rect">
            <a:avLst/>
          </a:prstGeom>
          <a:noFill/>
        </p:spPr>
        <p:txBody>
          <a:bodyPr wrap="square" lIns="45720" rIns="45720" tIns="27432" bIns="27432" anchor="ctr">
            <a:spAutoFit/>
          </a:bodyPr>
          <a:lstStyle/>
          <a:p>
            <a:pPr algn="l"/>
            <a:r>
              <a:rPr sz="1200" b="1" i="0">
                <a:solidFill>
                  <a:srgbClr val="5E0F18"/>
                </a:solidFill>
                <a:latin typeface="Arial"/>
              </a:rPr>
              <a:t>Tự kiểm tra</a:t>
            </a:r>
          </a:p>
        </p:txBody>
      </p:sp>
      <p:sp>
        <p:nvSpPr>
          <p:cNvPr id="39" name="Rectangle 38"/>
          <p:cNvSpPr/>
          <p:nvPr/>
        </p:nvSpPr>
        <p:spPr>
          <a:xfrm>
            <a:off x="2761488" y="3703320"/>
            <a:ext cx="3983126"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2834640" y="3703320"/>
            <a:ext cx="3836822" cy="457200"/>
          </a:xfrm>
          <a:prstGeom prst="rect">
            <a:avLst/>
          </a:prstGeom>
          <a:noFill/>
        </p:spPr>
        <p:txBody>
          <a:bodyPr wrap="square" lIns="45720" rIns="45720" tIns="27432" bIns="27432" anchor="ctr">
            <a:spAutoFit/>
          </a:bodyPr>
          <a:lstStyle/>
          <a:p>
            <a:pPr algn="l"/>
            <a:r>
              <a:rPr sz="1200" b="0" i="0">
                <a:solidFill>
                  <a:srgbClr val="1A1414"/>
                </a:solidFill>
                <a:latin typeface="Arial"/>
              </a:rPr>
              <a:t>Không</a:t>
            </a:r>
          </a:p>
        </p:txBody>
      </p:sp>
      <p:sp>
        <p:nvSpPr>
          <p:cNvPr id="41" name="Rectangle 40"/>
          <p:cNvSpPr/>
          <p:nvPr/>
        </p:nvSpPr>
        <p:spPr>
          <a:xfrm>
            <a:off x="6744614" y="3703320"/>
            <a:ext cx="486826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6817766" y="3703320"/>
            <a:ext cx="4721961" cy="457200"/>
          </a:xfrm>
          <a:prstGeom prst="rect">
            <a:avLst/>
          </a:prstGeom>
          <a:noFill/>
        </p:spPr>
        <p:txBody>
          <a:bodyPr wrap="square" lIns="45720" rIns="45720" tIns="27432" bIns="27432" anchor="ctr">
            <a:spAutoFit/>
          </a:bodyPr>
          <a:lstStyle/>
          <a:p>
            <a:pPr algn="l"/>
            <a:r>
              <a:rPr sz="1200" b="0" i="0">
                <a:solidFill>
                  <a:srgbClr val="1A1414"/>
                </a:solidFill>
                <a:latin typeface="Arial"/>
              </a:rPr>
              <a:t>Tự mở website đã dựng, chụp màn hình, bắt lỗi rồi sửa</a:t>
            </a:r>
          </a:p>
        </p:txBody>
      </p:sp>
      <p:sp>
        <p:nvSpPr>
          <p:cNvPr id="43" name="Rectangle 42"/>
          <p:cNvSpPr/>
          <p:nvPr/>
        </p:nvSpPr>
        <p:spPr>
          <a:xfrm>
            <a:off x="548640" y="4160520"/>
            <a:ext cx="2212848"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621792" y="4160520"/>
            <a:ext cx="2066543" cy="457200"/>
          </a:xfrm>
          <a:prstGeom prst="rect">
            <a:avLst/>
          </a:prstGeom>
          <a:noFill/>
        </p:spPr>
        <p:txBody>
          <a:bodyPr wrap="square" lIns="45720" rIns="45720" tIns="27432" bIns="27432" anchor="ctr">
            <a:spAutoFit/>
          </a:bodyPr>
          <a:lstStyle/>
          <a:p>
            <a:pPr algn="l"/>
            <a:r>
              <a:rPr sz="1200" b="1" i="0">
                <a:solidFill>
                  <a:srgbClr val="5E0F18"/>
                </a:solidFill>
                <a:latin typeface="Arial"/>
              </a:rPr>
              <a:t>Giữ quy trình</a:t>
            </a:r>
          </a:p>
        </p:txBody>
      </p:sp>
      <p:sp>
        <p:nvSpPr>
          <p:cNvPr id="45" name="Rectangle 44"/>
          <p:cNvSpPr/>
          <p:nvPr/>
        </p:nvSpPr>
        <p:spPr>
          <a:xfrm>
            <a:off x="2761488" y="4160520"/>
            <a:ext cx="3983126"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2834640" y="4160520"/>
            <a:ext cx="3836822" cy="457200"/>
          </a:xfrm>
          <a:prstGeom prst="rect">
            <a:avLst/>
          </a:prstGeom>
          <a:noFill/>
        </p:spPr>
        <p:txBody>
          <a:bodyPr wrap="square" lIns="45720" rIns="45720" tIns="27432" bIns="27432" anchor="ctr">
            <a:spAutoFit/>
          </a:bodyPr>
          <a:lstStyle/>
          <a:p>
            <a:pPr algn="l"/>
            <a:r>
              <a:rPr sz="1200" b="0" i="0">
                <a:solidFill>
                  <a:srgbClr val="1A1414"/>
                </a:solidFill>
                <a:latin typeface="Arial"/>
              </a:rPr>
              <a:t>Dán lại hướng dẫn mỗi lần</a:t>
            </a:r>
          </a:p>
        </p:txBody>
      </p:sp>
      <p:sp>
        <p:nvSpPr>
          <p:cNvPr id="47" name="Rectangle 46"/>
          <p:cNvSpPr/>
          <p:nvPr/>
        </p:nvSpPr>
        <p:spPr>
          <a:xfrm>
            <a:off x="6744614" y="4160520"/>
            <a:ext cx="486826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6817766" y="4160520"/>
            <a:ext cx="4721961" cy="457200"/>
          </a:xfrm>
          <a:prstGeom prst="rect">
            <a:avLst/>
          </a:prstGeom>
          <a:noFill/>
        </p:spPr>
        <p:txBody>
          <a:bodyPr wrap="square" lIns="45720" rIns="45720" tIns="27432" bIns="27432" anchor="ctr">
            <a:spAutoFit/>
          </a:bodyPr>
          <a:lstStyle/>
          <a:p>
            <a:pPr algn="l"/>
            <a:r>
              <a:rPr sz="1200" b="0" i="0">
                <a:solidFill>
                  <a:srgbClr val="1A1414"/>
                </a:solidFill>
                <a:latin typeface="Arial"/>
              </a:rPr>
              <a:t>Skill: lưu một lần, gõ /ten-skill là chạy đúng</a:t>
            </a:r>
          </a:p>
        </p:txBody>
      </p:sp>
      <p:sp>
        <p:nvSpPr>
          <p:cNvPr id="49" name="Rectangle 48"/>
          <p:cNvSpPr/>
          <p:nvPr/>
        </p:nvSpPr>
        <p:spPr>
          <a:xfrm>
            <a:off x="548640" y="4617720"/>
            <a:ext cx="2212848"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21792" y="4617720"/>
            <a:ext cx="2066543" cy="457200"/>
          </a:xfrm>
          <a:prstGeom prst="rect">
            <a:avLst/>
          </a:prstGeom>
          <a:noFill/>
        </p:spPr>
        <p:txBody>
          <a:bodyPr wrap="square" lIns="45720" rIns="45720" tIns="27432" bIns="27432" anchor="ctr">
            <a:spAutoFit/>
          </a:bodyPr>
          <a:lstStyle/>
          <a:p>
            <a:pPr algn="l"/>
            <a:r>
              <a:rPr sz="1200" b="1" i="0">
                <a:solidFill>
                  <a:srgbClr val="5E0F18"/>
                </a:solidFill>
                <a:latin typeface="Arial"/>
              </a:rPr>
              <a:t>Chạy theo lịch</a:t>
            </a:r>
          </a:p>
        </p:txBody>
      </p:sp>
      <p:sp>
        <p:nvSpPr>
          <p:cNvPr id="51" name="Rectangle 50"/>
          <p:cNvSpPr/>
          <p:nvPr/>
        </p:nvSpPr>
        <p:spPr>
          <a:xfrm>
            <a:off x="2761488" y="4617720"/>
            <a:ext cx="3983126"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2834640" y="4617720"/>
            <a:ext cx="3836822" cy="457200"/>
          </a:xfrm>
          <a:prstGeom prst="rect">
            <a:avLst/>
          </a:prstGeom>
          <a:noFill/>
        </p:spPr>
        <p:txBody>
          <a:bodyPr wrap="square" lIns="45720" rIns="45720" tIns="27432" bIns="27432" anchor="ctr">
            <a:spAutoFit/>
          </a:bodyPr>
          <a:lstStyle/>
          <a:p>
            <a:pPr algn="l"/>
            <a:r>
              <a:rPr sz="1200" b="0" i="0">
                <a:solidFill>
                  <a:srgbClr val="1A1414"/>
                </a:solidFill>
                <a:latin typeface="Arial"/>
              </a:rPr>
              <a:t>Hạn chế</a:t>
            </a:r>
          </a:p>
        </p:txBody>
      </p:sp>
      <p:sp>
        <p:nvSpPr>
          <p:cNvPr id="53" name="Rectangle 52"/>
          <p:cNvSpPr/>
          <p:nvPr/>
        </p:nvSpPr>
        <p:spPr>
          <a:xfrm>
            <a:off x="6744614" y="4617720"/>
            <a:ext cx="486826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6817766" y="4617720"/>
            <a:ext cx="4721961" cy="457200"/>
          </a:xfrm>
          <a:prstGeom prst="rect">
            <a:avLst/>
          </a:prstGeom>
          <a:noFill/>
        </p:spPr>
        <p:txBody>
          <a:bodyPr wrap="square" lIns="45720" rIns="45720" tIns="27432" bIns="27432" anchor="ctr">
            <a:spAutoFit/>
          </a:bodyPr>
          <a:lstStyle/>
          <a:p>
            <a:pPr algn="l"/>
            <a:r>
              <a:rPr sz="1200" b="0" i="0">
                <a:solidFill>
                  <a:srgbClr val="1A1414"/>
                </a:solidFill>
                <a:latin typeface="Arial"/>
              </a:rPr>
              <a:t>Bản tin 7h sáng, báo cáo cuối ngày, tự gửi Telegram</a:t>
            </a:r>
          </a:p>
        </p:txBody>
      </p:sp>
      <p:sp>
        <p:nvSpPr>
          <p:cNvPr id="55" name="Rectangle 54"/>
          <p:cNvSpPr/>
          <p:nvPr/>
        </p:nvSpPr>
        <p:spPr>
          <a:xfrm>
            <a:off x="548640" y="5074920"/>
            <a:ext cx="2212848"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621792" y="5074920"/>
            <a:ext cx="2066543" cy="457200"/>
          </a:xfrm>
          <a:prstGeom prst="rect">
            <a:avLst/>
          </a:prstGeom>
          <a:noFill/>
        </p:spPr>
        <p:txBody>
          <a:bodyPr wrap="square" lIns="45720" rIns="45720" tIns="27432" bIns="27432" anchor="ctr">
            <a:spAutoFit/>
          </a:bodyPr>
          <a:lstStyle/>
          <a:p>
            <a:pPr algn="l"/>
            <a:r>
              <a:rPr sz="1200" b="1" i="0">
                <a:solidFill>
                  <a:srgbClr val="5E0F18"/>
                </a:solidFill>
                <a:latin typeface="Arial"/>
              </a:rPr>
              <a:t>Phù hợp khi</a:t>
            </a:r>
          </a:p>
        </p:txBody>
      </p:sp>
      <p:sp>
        <p:nvSpPr>
          <p:cNvPr id="57" name="Rectangle 56"/>
          <p:cNvSpPr/>
          <p:nvPr/>
        </p:nvSpPr>
        <p:spPr>
          <a:xfrm>
            <a:off x="2761488" y="5074920"/>
            <a:ext cx="3983126"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2834640" y="5074920"/>
            <a:ext cx="3836822" cy="457200"/>
          </a:xfrm>
          <a:prstGeom prst="rect">
            <a:avLst/>
          </a:prstGeom>
          <a:noFill/>
        </p:spPr>
        <p:txBody>
          <a:bodyPr wrap="square" lIns="45720" rIns="45720" tIns="27432" bIns="27432" anchor="ctr">
            <a:spAutoFit/>
          </a:bodyPr>
          <a:lstStyle/>
          <a:p>
            <a:pPr algn="l"/>
            <a:r>
              <a:rPr sz="1200" b="0" i="0">
                <a:solidFill>
                  <a:srgbClr val="1A1414"/>
                </a:solidFill>
                <a:latin typeface="Arial"/>
              </a:rPr>
              <a:t>Hỏi nhanh, soạn email, nghĩ ý tưởng</a:t>
            </a:r>
          </a:p>
        </p:txBody>
      </p:sp>
      <p:sp>
        <p:nvSpPr>
          <p:cNvPr id="59" name="Rectangle 58"/>
          <p:cNvSpPr/>
          <p:nvPr/>
        </p:nvSpPr>
        <p:spPr>
          <a:xfrm>
            <a:off x="6744614" y="5074920"/>
            <a:ext cx="486826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6817766" y="5074920"/>
            <a:ext cx="4721961" cy="457200"/>
          </a:xfrm>
          <a:prstGeom prst="rect">
            <a:avLst/>
          </a:prstGeom>
          <a:noFill/>
        </p:spPr>
        <p:txBody>
          <a:bodyPr wrap="square" lIns="45720" rIns="45720" tIns="27432" bIns="27432" anchor="ctr">
            <a:spAutoFit/>
          </a:bodyPr>
          <a:lstStyle/>
          <a:p>
            <a:pPr algn="l"/>
            <a:r>
              <a:rPr sz="1200" b="0" i="0">
                <a:solidFill>
                  <a:srgbClr val="1A1414"/>
                </a:solidFill>
                <a:latin typeface="Arial"/>
              </a:rPr>
              <a:t>Việc lặp lại, nhiều bước, cần đúng mẫu, cần nhớ lâu</a:t>
            </a:r>
          </a:p>
        </p:txBody>
      </p:sp>
      <p:sp>
        <p:nvSpPr>
          <p:cNvPr id="61" name="TextBox 60"/>
          <p:cNvSpPr txBox="1"/>
          <p:nvPr/>
        </p:nvSpPr>
        <p:spPr>
          <a:xfrm>
            <a:off x="548640" y="5760720"/>
            <a:ext cx="11064240" cy="365760"/>
          </a:xfrm>
          <a:prstGeom prst="rect">
            <a:avLst/>
          </a:prstGeom>
          <a:noFill/>
        </p:spPr>
        <p:txBody>
          <a:bodyPr wrap="square" lIns="45720" rIns="45720" tIns="27432" bIns="27432" anchor="t">
            <a:spAutoFit/>
          </a:bodyPr>
          <a:lstStyle/>
          <a:p>
            <a:pPr algn="l"/>
            <a:r>
              <a:rPr sz="1350" b="1" i="0">
                <a:solidFill>
                  <a:srgbClr val="5E0F18"/>
                </a:solidFill>
                <a:latin typeface="Arial"/>
              </a:rPr>
              <a:t>Cách phân chia: </a:t>
            </a:r>
            <a:r>
              <a:rPr sz="1350" b="1" i="0">
                <a:solidFill>
                  <a:srgbClr val="C13F28"/>
                </a:solidFill>
                <a:latin typeface="Arial"/>
              </a:rPr>
              <a:t>Chat để NGHĨ, Code để LÀM.</a:t>
            </a:r>
            <a:r>
              <a:rPr sz="1350" b="0" i="0">
                <a:solidFill>
                  <a:srgbClr val="4E4442"/>
                </a:solidFill>
                <a:latin typeface="Arial"/>
              </a:rPr>
              <a:t> Nghĩ xong trong Chat, mang kết luận sang Code để biến thành file, website, quy trình.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1 · SO SÁNH</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CÙNG MỘT CÂU GIAO VIỆC, HAI KẾT QUẢ</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08</a:t>
            </a:r>
          </a:p>
        </p:txBody>
      </p:sp>
      <p:sp>
        <p:nvSpPr>
          <p:cNvPr id="7" name="TextBox 6"/>
          <p:cNvSpPr txBox="1"/>
          <p:nvPr/>
        </p:nvSpPr>
        <p:spPr>
          <a:xfrm>
            <a:off x="548640" y="1463040"/>
            <a:ext cx="11064240" cy="411480"/>
          </a:xfrm>
          <a:prstGeom prst="rect">
            <a:avLst/>
          </a:prstGeom>
          <a:noFill/>
        </p:spPr>
        <p:txBody>
          <a:bodyPr wrap="square" lIns="45720" rIns="45720" tIns="27432" bIns="27432" anchor="t">
            <a:spAutoFit/>
          </a:bodyPr>
          <a:lstStyle/>
          <a:p>
            <a:pPr algn="l"/>
            <a:r>
              <a:rPr sz="1800" b="1" i="1">
                <a:solidFill>
                  <a:srgbClr val="5E0F18"/>
                </a:solidFill>
                <a:latin typeface="Arial"/>
              </a:rPr>
              <a:t>“Làm báo giá 2 máy ép nhựa cho công ty Minh Phát.”</a:t>
            </a:r>
          </a:p>
        </p:txBody>
      </p:sp>
      <p:sp>
        <p:nvSpPr>
          <p:cNvPr id="8" name="Rounded Rectangle 7"/>
          <p:cNvSpPr/>
          <p:nvPr/>
        </p:nvSpPr>
        <p:spPr>
          <a:xfrm>
            <a:off x="548640" y="2011680"/>
            <a:ext cx="5394960" cy="3566160"/>
          </a:xfrm>
          <a:prstGeom prst="roundRect">
            <a:avLst>
              <a:gd name="adj" fmla="val 4102"/>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548640" y="2011680"/>
            <a:ext cx="5394960" cy="502920"/>
          </a:xfrm>
          <a:prstGeom prst="roundRect">
            <a:avLst>
              <a:gd name="adj" fmla="val 29090"/>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2286000"/>
            <a:ext cx="5394960" cy="228600"/>
          </a:xfrm>
          <a:prstGeom prst="rect">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2057400"/>
            <a:ext cx="5120640" cy="411480"/>
          </a:xfrm>
          <a:prstGeom prst="rect">
            <a:avLst/>
          </a:prstGeom>
          <a:noFill/>
        </p:spPr>
        <p:txBody>
          <a:bodyPr wrap="square" lIns="45720" rIns="45720" tIns="27432" bIns="27432" anchor="ctr">
            <a:spAutoFit/>
          </a:bodyPr>
          <a:lstStyle/>
          <a:p>
            <a:pPr algn="l"/>
            <a:r>
              <a:rPr sz="1400" b="1" i="0">
                <a:solidFill>
                  <a:srgbClr val="FFFFFF"/>
                </a:solidFill>
                <a:latin typeface="Arial"/>
              </a:rPr>
              <a:t>Trong Claude Chat</a:t>
            </a:r>
          </a:p>
        </p:txBody>
      </p:sp>
      <p:sp>
        <p:nvSpPr>
          <p:cNvPr id="12" name="TextBox 11"/>
          <p:cNvSpPr txBox="1"/>
          <p:nvPr/>
        </p:nvSpPr>
        <p:spPr>
          <a:xfrm>
            <a:off x="685800" y="2633472"/>
            <a:ext cx="5120640" cy="2834639"/>
          </a:xfrm>
          <a:prstGeom prst="rect">
            <a:avLst/>
          </a:prstGeom>
          <a:noFill/>
        </p:spPr>
        <p:txBody>
          <a:bodyPr wrap="square" lIns="45720" rIns="45720">
            <a:spAutoFit/>
          </a:bodyPr>
          <a:lstStyle/>
          <a:p>
            <a:pPr>
              <a:spcAft>
                <a:spcPts val="400"/>
              </a:spcAft>
            </a:pPr>
            <a:r>
              <a:rPr sz="1300" b="1">
                <a:solidFill>
                  <a:srgbClr val="C13F28"/>
                </a:solidFill>
                <a:latin typeface="Arial"/>
              </a:rPr>
              <a:t>•  </a:t>
            </a:r>
            <a:r>
              <a:rPr sz="1300" b="0">
                <a:solidFill>
                  <a:srgbClr val="4E4442"/>
                </a:solidFill>
                <a:latin typeface="Arial"/>
              </a:rPr>
              <a:t>Hỏi lại giá, hoặc TỰ ĐOÁN một con số trông rất hợp lý.</a:t>
            </a:r>
          </a:p>
          <a:p>
            <a:pPr>
              <a:spcAft>
                <a:spcPts val="400"/>
              </a:spcAft>
            </a:pPr>
            <a:r>
              <a:rPr sz="1300" b="1">
                <a:solidFill>
                  <a:srgbClr val="C13F28"/>
                </a:solidFill>
                <a:latin typeface="Arial"/>
              </a:rPr>
              <a:t>•  </a:t>
            </a:r>
            <a:r>
              <a:rPr sz="1300" b="0">
                <a:solidFill>
                  <a:srgbClr val="4E4442"/>
                </a:solidFill>
                <a:latin typeface="Arial"/>
              </a:rPr>
              <a:t>Trả về đoạn văn bản. Sếp copy vào Word, tự căn, tự chèn logo.</a:t>
            </a:r>
          </a:p>
          <a:p>
            <a:pPr>
              <a:spcAft>
                <a:spcPts val="400"/>
              </a:spcAft>
            </a:pPr>
            <a:r>
              <a:rPr sz="1300" b="1">
                <a:solidFill>
                  <a:srgbClr val="C13F28"/>
                </a:solidFill>
                <a:latin typeface="Arial"/>
              </a:rPr>
              <a:t>•  </a:t>
            </a:r>
            <a:r>
              <a:rPr sz="1300" b="0">
                <a:solidFill>
                  <a:srgbClr val="4E4442"/>
                </a:solidFill>
                <a:latin typeface="Arial"/>
              </a:rPr>
              <a:t>Không biết Minh Phát là ai, đã báo giá lần nào chưa.</a:t>
            </a:r>
          </a:p>
          <a:p>
            <a:pPr>
              <a:spcAft>
                <a:spcPts val="400"/>
              </a:spcAft>
            </a:pPr>
            <a:r>
              <a:rPr sz="1300" b="1">
                <a:solidFill>
                  <a:srgbClr val="C13F28"/>
                </a:solidFill>
                <a:latin typeface="Arial"/>
              </a:rPr>
              <a:t>•  </a:t>
            </a:r>
            <a:r>
              <a:rPr sz="1300" b="0">
                <a:solidFill>
                  <a:srgbClr val="4E4442"/>
                </a:solidFill>
                <a:latin typeface="Arial"/>
              </a:rPr>
              <a:t>Mai hỏi “báo giá hôm qua gửi chưa?” — không biết.</a:t>
            </a:r>
          </a:p>
        </p:txBody>
      </p:sp>
      <p:sp>
        <p:nvSpPr>
          <p:cNvPr id="13" name="Rounded Rectangle 12"/>
          <p:cNvSpPr/>
          <p:nvPr/>
        </p:nvSpPr>
        <p:spPr>
          <a:xfrm>
            <a:off x="6263640" y="2011680"/>
            <a:ext cx="5394960" cy="3566160"/>
          </a:xfrm>
          <a:prstGeom prst="roundRect">
            <a:avLst>
              <a:gd name="adj" fmla="val 4102"/>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263640" y="2011680"/>
            <a:ext cx="5394960" cy="502920"/>
          </a:xfrm>
          <a:prstGeom prst="roundRect">
            <a:avLst>
              <a:gd name="adj" fmla="val 2909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263640" y="2286000"/>
            <a:ext cx="5394960" cy="228600"/>
          </a:xfrm>
          <a:prstGeom prst="rect">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800" y="2057400"/>
            <a:ext cx="5120640" cy="411480"/>
          </a:xfrm>
          <a:prstGeom prst="rect">
            <a:avLst/>
          </a:prstGeom>
          <a:noFill/>
        </p:spPr>
        <p:txBody>
          <a:bodyPr wrap="square" lIns="45720" rIns="45720" tIns="27432" bIns="27432" anchor="ctr">
            <a:spAutoFit/>
          </a:bodyPr>
          <a:lstStyle/>
          <a:p>
            <a:pPr algn="l"/>
            <a:r>
              <a:rPr sz="1400" b="1" i="0">
                <a:solidFill>
                  <a:srgbClr val="FFFFFF"/>
                </a:solidFill>
                <a:latin typeface="Arial"/>
              </a:rPr>
              <a:t>Trong Claude Code (đã khởi tạo ở Phần 3)</a:t>
            </a:r>
          </a:p>
        </p:txBody>
      </p:sp>
      <p:sp>
        <p:nvSpPr>
          <p:cNvPr id="17" name="TextBox 16"/>
          <p:cNvSpPr txBox="1"/>
          <p:nvPr/>
        </p:nvSpPr>
        <p:spPr>
          <a:xfrm>
            <a:off x="6400800" y="2633472"/>
            <a:ext cx="5120640" cy="2834639"/>
          </a:xfrm>
          <a:prstGeom prst="rect">
            <a:avLst/>
          </a:prstGeom>
          <a:noFill/>
        </p:spPr>
        <p:txBody>
          <a:bodyPr wrap="square" lIns="45720" rIns="45720">
            <a:spAutoFit/>
          </a:bodyPr>
          <a:lstStyle/>
          <a:p>
            <a:pPr>
              <a:spcAft>
                <a:spcPts val="400"/>
              </a:spcAft>
            </a:pPr>
            <a:r>
              <a:rPr sz="1300" b="1">
                <a:solidFill>
                  <a:srgbClr val="C13F28"/>
                </a:solidFill>
                <a:latin typeface="Arial"/>
              </a:rPr>
              <a:t>•  </a:t>
            </a:r>
            <a:r>
              <a:rPr sz="1300" b="0">
                <a:solidFill>
                  <a:srgbClr val="4E4442"/>
                </a:solidFill>
                <a:latin typeface="Arial"/>
              </a:rPr>
              <a:t>Mở 02-kien-thuc/bang-gia.json lấy đúng giá; thấy “chưa gồm VAT” thì ghi rõ.</a:t>
            </a:r>
          </a:p>
          <a:p>
            <a:pPr>
              <a:spcAft>
                <a:spcPts val="400"/>
              </a:spcAft>
            </a:pPr>
            <a:r>
              <a:rPr sz="1300" b="1">
                <a:solidFill>
                  <a:srgbClr val="C13F28"/>
                </a:solidFill>
                <a:latin typeface="Arial"/>
              </a:rPr>
              <a:t>•  </a:t>
            </a:r>
            <a:r>
              <a:rPr sz="1300" b="0">
                <a:solidFill>
                  <a:srgbClr val="4E4442"/>
                </a:solidFill>
                <a:latin typeface="Arial"/>
              </a:rPr>
              <a:t>Mở hồ sơ khách: biết đã khảo sát ngày nào, ai liên hệ, đã hứa gì.</a:t>
            </a:r>
          </a:p>
          <a:p>
            <a:pPr>
              <a:spcAft>
                <a:spcPts val="400"/>
              </a:spcAft>
            </a:pPr>
            <a:r>
              <a:rPr sz="1300" b="1">
                <a:solidFill>
                  <a:srgbClr val="C13F28"/>
                </a:solidFill>
                <a:latin typeface="Arial"/>
              </a:rPr>
              <a:t>•  </a:t>
            </a:r>
            <a:r>
              <a:rPr sz="1300" b="0">
                <a:solidFill>
                  <a:srgbClr val="4E4442"/>
                </a:solidFill>
                <a:latin typeface="Arial"/>
              </a:rPr>
              <a:t>Dựng PDF đúng mẫu công ty bằng skill thiết kế.</a:t>
            </a:r>
          </a:p>
          <a:p>
            <a:pPr>
              <a:spcAft>
                <a:spcPts val="400"/>
              </a:spcAft>
            </a:pPr>
            <a:r>
              <a:rPr sz="1300" b="1">
                <a:solidFill>
                  <a:srgbClr val="C13F28"/>
                </a:solidFill>
                <a:latin typeface="Arial"/>
              </a:rPr>
              <a:t>•  </a:t>
            </a:r>
            <a:r>
              <a:rPr sz="1300" b="0">
                <a:solidFill>
                  <a:srgbClr val="4E4442"/>
                </a:solidFill>
                <a:latin typeface="Arial"/>
              </a:rPr>
              <a:t>Ghi nhật ký hồ sơ khách. Và vì sổ tay dặn “giá phải hỏi trước” — nó DỪNG LẠI hỏi Sếp.</a:t>
            </a:r>
          </a:p>
        </p:txBody>
      </p:sp>
      <p:sp>
        <p:nvSpPr>
          <p:cNvPr id="18" name="Rounded Rectangle 17"/>
          <p:cNvSpPr/>
          <p:nvPr/>
        </p:nvSpPr>
        <p:spPr>
          <a:xfrm>
            <a:off x="548640" y="5715000"/>
            <a:ext cx="11064240" cy="457200"/>
          </a:xfrm>
          <a:prstGeom prst="roundRect">
            <a:avLst>
              <a:gd name="adj" fmla="val 28000"/>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13232" y="5806440"/>
            <a:ext cx="10735056" cy="256032"/>
          </a:xfrm>
          <a:prstGeom prst="rect">
            <a:avLst/>
          </a:prstGeom>
          <a:noFill/>
        </p:spPr>
        <p:txBody>
          <a:bodyPr wrap="square" lIns="45720" rIns="45720" tIns="27432" bIns="27432" anchor="t">
            <a:spAutoFit/>
          </a:bodyPr>
          <a:lstStyle/>
          <a:p>
            <a:pPr algn="l"/>
            <a:r>
              <a:rPr sz="1000" b="1" i="0">
                <a:solidFill>
                  <a:srgbClr val="FAB29A"/>
                </a:solidFill>
                <a:latin typeface="Arial"/>
              </a:rPr>
              <a:t/>
            </a:r>
          </a:p>
        </p:txBody>
      </p:sp>
      <p:sp>
        <p:nvSpPr>
          <p:cNvPr id="20" name="TextBox 19"/>
          <p:cNvSpPr txBox="1"/>
          <p:nvPr/>
        </p:nvSpPr>
        <p:spPr>
          <a:xfrm>
            <a:off x="713232" y="6062472"/>
            <a:ext cx="10735056" cy="45719"/>
          </a:xfrm>
          <a:prstGeom prst="rect">
            <a:avLst/>
          </a:prstGeom>
          <a:noFill/>
        </p:spPr>
        <p:txBody>
          <a:bodyPr wrap="square" lIns="45720" rIns="45720" tIns="27432" bIns="27432" anchor="t">
            <a:spAutoFit/>
          </a:bodyPr>
          <a:lstStyle/>
          <a:p>
            <a:pPr algn="l">
              <a:spcAft>
                <a:spcPts val="300"/>
              </a:spcAft>
            </a:pPr>
            <a:r>
              <a:rPr sz="1250" b="0" i="0">
                <a:solidFill>
                  <a:srgbClr val="FBEDE8"/>
                </a:solidFill>
                <a:latin typeface="Arial"/>
              </a:rPr>
              <a:t/>
            </a:r>
          </a:p>
        </p:txBody>
      </p:sp>
      <p:sp>
        <p:nvSpPr>
          <p:cNvPr id="21" name="TextBox 20"/>
          <p:cNvSpPr txBox="1"/>
          <p:nvPr/>
        </p:nvSpPr>
        <p:spPr>
          <a:xfrm>
            <a:off x="685800" y="5733288"/>
            <a:ext cx="10789920" cy="420624"/>
          </a:xfrm>
          <a:prstGeom prst="rect">
            <a:avLst/>
          </a:prstGeom>
          <a:noFill/>
        </p:spPr>
        <p:txBody>
          <a:bodyPr wrap="square" lIns="45720" rIns="45720" tIns="27432" bIns="27432" anchor="ctr">
            <a:spAutoFit/>
          </a:bodyPr>
          <a:lstStyle/>
          <a:p>
            <a:pPr algn="l"/>
            <a:r>
              <a:rPr sz="1200" b="1" i="0">
                <a:solidFill>
                  <a:srgbClr val="FAB29A"/>
                </a:solidFill>
                <a:latin typeface="Arial"/>
              </a:rPr>
              <a:t>Chuyện thật: </a:t>
            </a:r>
            <a:r>
              <a:rPr sz="1200" b="0" i="0">
                <a:solidFill>
                  <a:srgbClr val="FBEDE8"/>
                </a:solidFill>
                <a:latin typeface="Arial"/>
              </a:rPr>
              <a:t>hợp đồng NewGen đi qua 8 vòng sửa trong 4 ngày; bản nào cũng còn, kèm file ghi chú từng thay đổi và điểm chờ duyệt. Khung chat không làm được việc này.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1 · SO SÁNH</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NHÌN KỸ HAI KẾT QUẢ: SỐ CÓ NGUỒN, VÀ BIẾT DỪNG LẠI HỎI</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09</a:t>
            </a:r>
          </a:p>
        </p:txBody>
      </p:sp>
      <p:pic>
        <p:nvPicPr>
          <p:cNvPr id="7" name="Picture 6" descr="hai-ket-qua.png"/>
          <p:cNvPicPr>
            <a:picLocks noChangeAspect="1"/>
          </p:cNvPicPr>
          <p:nvPr/>
        </p:nvPicPr>
        <p:blipFill>
          <a:blip r:embed="rId3"/>
          <a:stretch>
            <a:fillRect/>
          </a:stretch>
        </p:blipFill>
        <p:spPr>
          <a:xfrm>
            <a:off x="986876" y="1371600"/>
            <a:ext cx="10215198" cy="4297680"/>
          </a:xfrm>
          <a:prstGeom prst="rect">
            <a:avLst/>
          </a:prstGeom>
        </p:spPr>
      </p:pic>
      <p:sp>
        <p:nvSpPr>
          <p:cNvPr id="8" name="TextBox 7"/>
          <p:cNvSpPr txBox="1"/>
          <p:nvPr/>
        </p:nvSpPr>
        <p:spPr>
          <a:xfrm>
            <a:off x="548640" y="5760720"/>
            <a:ext cx="11064240" cy="411480"/>
          </a:xfrm>
          <a:prstGeom prst="rect">
            <a:avLst/>
          </a:prstGeom>
          <a:noFill/>
        </p:spPr>
        <p:txBody>
          <a:bodyPr wrap="square" lIns="45720" rIns="45720" tIns="27432" bIns="27432" anchor="t">
            <a:spAutoFit/>
          </a:bodyPr>
          <a:lstStyle/>
          <a:p>
            <a:pPr algn="l"/>
            <a:r>
              <a:rPr sz="1250" b="0" i="1">
                <a:solidFill>
                  <a:srgbClr val="4E4442"/>
                </a:solidFill>
                <a:latin typeface="Arial"/>
              </a:rPr>
              <a:t>Số liệu trong hình là ví dụ cho một công ty cơ khí giả định.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1 · AN TOÀN</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“AI LÀM HỎNG MÁY THÌ SAO?” — NĂM LỚP BẢO VỆ</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10</a:t>
            </a:r>
          </a:p>
        </p:txBody>
      </p:sp>
      <p:sp>
        <p:nvSpPr>
          <p:cNvPr id="7" name="Rounded Rectangle 6"/>
          <p:cNvSpPr/>
          <p:nvPr/>
        </p:nvSpPr>
        <p:spPr>
          <a:xfrm>
            <a:off x="548640" y="15544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15544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1</a:t>
            </a:r>
          </a:p>
        </p:txBody>
      </p:sp>
      <p:sp>
        <p:nvSpPr>
          <p:cNvPr id="9" name="TextBox 8"/>
          <p:cNvSpPr txBox="1"/>
          <p:nvPr/>
        </p:nvSpPr>
        <p:spPr>
          <a:xfrm>
            <a:off x="1143000" y="1517904"/>
            <a:ext cx="5806440" cy="320040"/>
          </a:xfrm>
          <a:prstGeom prst="rect">
            <a:avLst/>
          </a:prstGeom>
          <a:noFill/>
        </p:spPr>
        <p:txBody>
          <a:bodyPr wrap="square" lIns="45720" rIns="45720" tIns="27432" bIns="27432" anchor="t">
            <a:spAutoFit/>
          </a:bodyPr>
          <a:lstStyle/>
          <a:p>
            <a:pPr algn="l"/>
            <a:r>
              <a:rPr sz="1400" b="1" i="0">
                <a:solidFill>
                  <a:srgbClr val="1A1414"/>
                </a:solidFill>
                <a:latin typeface="Arial"/>
              </a:rPr>
              <a:t>Claude hỏi trước khi làm việc có rủi ro</a:t>
            </a:r>
          </a:p>
        </p:txBody>
      </p:sp>
      <p:sp>
        <p:nvSpPr>
          <p:cNvPr id="10" name="TextBox 9"/>
          <p:cNvSpPr txBox="1"/>
          <p:nvPr/>
        </p:nvSpPr>
        <p:spPr>
          <a:xfrm>
            <a:off x="1143000" y="1828800"/>
            <a:ext cx="5806440" cy="566928"/>
          </a:xfrm>
          <a:prstGeom prst="rect">
            <a:avLst/>
          </a:prstGeom>
          <a:noFill/>
        </p:spPr>
        <p:txBody>
          <a:bodyPr wrap="square" lIns="45720" rIns="45720" tIns="27432" bIns="27432" anchor="t">
            <a:spAutoFit/>
          </a:bodyPr>
          <a:lstStyle/>
          <a:p>
            <a:pPr algn="l"/>
            <a:r>
              <a:rPr sz="1250" b="0" i="0">
                <a:solidFill>
                  <a:srgbClr val="4E4442"/>
                </a:solidFill>
                <a:latin typeface="Arial"/>
              </a:rPr>
              <a:t>Mỗi lệnh tạo/xoá file đều hiện ra chờ Sếp bấm Cho phép, kèm giải thích tiếng Việt.</a:t>
            </a:r>
          </a:p>
        </p:txBody>
      </p:sp>
      <p:sp>
        <p:nvSpPr>
          <p:cNvPr id="11" name="Rounded Rectangle 10"/>
          <p:cNvSpPr/>
          <p:nvPr/>
        </p:nvSpPr>
        <p:spPr>
          <a:xfrm>
            <a:off x="548640" y="2395728"/>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395728"/>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2</a:t>
            </a:r>
          </a:p>
        </p:txBody>
      </p:sp>
      <p:sp>
        <p:nvSpPr>
          <p:cNvPr id="13" name="TextBox 12"/>
          <p:cNvSpPr txBox="1"/>
          <p:nvPr/>
        </p:nvSpPr>
        <p:spPr>
          <a:xfrm>
            <a:off x="1143000" y="2359152"/>
            <a:ext cx="5806440" cy="320040"/>
          </a:xfrm>
          <a:prstGeom prst="rect">
            <a:avLst/>
          </a:prstGeom>
          <a:noFill/>
        </p:spPr>
        <p:txBody>
          <a:bodyPr wrap="square" lIns="45720" rIns="45720" tIns="27432" bIns="27432" anchor="t">
            <a:spAutoFit/>
          </a:bodyPr>
          <a:lstStyle/>
          <a:p>
            <a:pPr algn="l"/>
            <a:r>
              <a:rPr sz="1400" b="1" i="0">
                <a:solidFill>
                  <a:srgbClr val="1A1414"/>
                </a:solidFill>
                <a:latin typeface="Arial"/>
              </a:rPr>
              <a:t>Chỉ cho vào một thư mục</a:t>
            </a:r>
          </a:p>
        </p:txBody>
      </p:sp>
      <p:sp>
        <p:nvSpPr>
          <p:cNvPr id="14" name="TextBox 13"/>
          <p:cNvSpPr txBox="1"/>
          <p:nvPr/>
        </p:nvSpPr>
        <p:spPr>
          <a:xfrm>
            <a:off x="1143000" y="2670048"/>
            <a:ext cx="5806440" cy="566928"/>
          </a:xfrm>
          <a:prstGeom prst="rect">
            <a:avLst/>
          </a:prstGeom>
          <a:noFill/>
        </p:spPr>
        <p:txBody>
          <a:bodyPr wrap="square" lIns="45720" rIns="45720" tIns="27432" bIns="27432" anchor="t">
            <a:spAutoFit/>
          </a:bodyPr>
          <a:lstStyle/>
          <a:p>
            <a:pPr algn="l"/>
            <a:r>
              <a:rPr sz="1250" b="0" i="0">
                <a:solidFill>
                  <a:srgbClr val="4E4442"/>
                </a:solidFill>
                <a:latin typeface="Arial"/>
              </a:rPr>
              <a:t>Kế toán, ảnh gia đình để chỗ khác — nó không đụng tới.</a:t>
            </a:r>
          </a:p>
        </p:txBody>
      </p:sp>
      <p:sp>
        <p:nvSpPr>
          <p:cNvPr id="15" name="Rounded Rectangle 14"/>
          <p:cNvSpPr/>
          <p:nvPr/>
        </p:nvSpPr>
        <p:spPr>
          <a:xfrm>
            <a:off x="548640" y="3236976"/>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48640" y="3236976"/>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3</a:t>
            </a:r>
          </a:p>
        </p:txBody>
      </p:sp>
      <p:sp>
        <p:nvSpPr>
          <p:cNvPr id="17" name="TextBox 16"/>
          <p:cNvSpPr txBox="1"/>
          <p:nvPr/>
        </p:nvSpPr>
        <p:spPr>
          <a:xfrm>
            <a:off x="1143000" y="3200400"/>
            <a:ext cx="5806440" cy="320040"/>
          </a:xfrm>
          <a:prstGeom prst="rect">
            <a:avLst/>
          </a:prstGeom>
          <a:noFill/>
        </p:spPr>
        <p:txBody>
          <a:bodyPr wrap="square" lIns="45720" rIns="45720" tIns="27432" bIns="27432" anchor="t">
            <a:spAutoFit/>
          </a:bodyPr>
          <a:lstStyle/>
          <a:p>
            <a:pPr algn="l"/>
            <a:r>
              <a:rPr sz="1400" b="1" i="0">
                <a:solidFill>
                  <a:srgbClr val="1A1414"/>
                </a:solidFill>
                <a:latin typeface="Arial"/>
              </a:rPr>
              <a:t>Git — nút “quay lại” cho cả dự án</a:t>
            </a:r>
          </a:p>
        </p:txBody>
      </p:sp>
      <p:sp>
        <p:nvSpPr>
          <p:cNvPr id="18" name="TextBox 17"/>
          <p:cNvSpPr txBox="1"/>
          <p:nvPr/>
        </p:nvSpPr>
        <p:spPr>
          <a:xfrm>
            <a:off x="1143000" y="3511296"/>
            <a:ext cx="5806440" cy="566928"/>
          </a:xfrm>
          <a:prstGeom prst="rect">
            <a:avLst/>
          </a:prstGeom>
          <a:noFill/>
        </p:spPr>
        <p:txBody>
          <a:bodyPr wrap="square" lIns="45720" rIns="45720" tIns="27432" bIns="27432" anchor="t">
            <a:spAutoFit/>
          </a:bodyPr>
          <a:lstStyle/>
          <a:p>
            <a:pPr algn="l"/>
            <a:r>
              <a:rPr sz="1250" b="0" i="0">
                <a:solidFill>
                  <a:srgbClr val="4E4442"/>
                </a:solidFill>
                <a:latin typeface="Arial"/>
              </a:rPr>
              <a:t>Mỗi commit là một mốc quay về được. Đã cứu một biên bản bàn giao bị xoá nhầm.</a:t>
            </a:r>
          </a:p>
        </p:txBody>
      </p:sp>
      <p:sp>
        <p:nvSpPr>
          <p:cNvPr id="19" name="Rounded Rectangle 18"/>
          <p:cNvSpPr/>
          <p:nvPr/>
        </p:nvSpPr>
        <p:spPr>
          <a:xfrm>
            <a:off x="548640" y="4078224"/>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48640" y="4078224"/>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4</a:t>
            </a:r>
          </a:p>
        </p:txBody>
      </p:sp>
      <p:sp>
        <p:nvSpPr>
          <p:cNvPr id="21" name="TextBox 20"/>
          <p:cNvSpPr txBox="1"/>
          <p:nvPr/>
        </p:nvSpPr>
        <p:spPr>
          <a:xfrm>
            <a:off x="1143000" y="4041648"/>
            <a:ext cx="5806440" cy="320040"/>
          </a:xfrm>
          <a:prstGeom prst="rect">
            <a:avLst/>
          </a:prstGeom>
          <a:noFill/>
        </p:spPr>
        <p:txBody>
          <a:bodyPr wrap="square" lIns="45720" rIns="45720" tIns="27432" bIns="27432" anchor="t">
            <a:spAutoFit/>
          </a:bodyPr>
          <a:lstStyle/>
          <a:p>
            <a:pPr algn="l"/>
            <a:r>
              <a:rPr sz="1400" b="1" i="0">
                <a:solidFill>
                  <a:srgbClr val="1A1414"/>
                </a:solidFill>
                <a:latin typeface="Arial"/>
              </a:rPr>
              <a:t>Hàng rào bằng chữ — sổ tay bàn giao</a:t>
            </a:r>
          </a:p>
        </p:txBody>
      </p:sp>
      <p:sp>
        <p:nvSpPr>
          <p:cNvPr id="22" name="TextBox 21"/>
          <p:cNvSpPr txBox="1"/>
          <p:nvPr/>
        </p:nvSpPr>
        <p:spPr>
          <a:xfrm>
            <a:off x="1143000" y="4352544"/>
            <a:ext cx="5806440" cy="566928"/>
          </a:xfrm>
          <a:prstGeom prst="rect">
            <a:avLst/>
          </a:prstGeom>
          <a:noFill/>
        </p:spPr>
        <p:txBody>
          <a:bodyPr wrap="square" lIns="45720" rIns="45720" tIns="27432" bIns="27432" anchor="t">
            <a:spAutoFit/>
          </a:bodyPr>
          <a:lstStyle/>
          <a:p>
            <a:pPr algn="l"/>
            <a:r>
              <a:rPr sz="1250" b="0" i="0">
                <a:solidFill>
                  <a:srgbClr val="4E4442"/>
                </a:solidFill>
                <a:latin typeface="Arial"/>
              </a:rPr>
              <a:t>“Không xoá hàng loạt”, “giá phải hỏi”, “không đăng gì khi chưa duyệt”.</a:t>
            </a:r>
          </a:p>
        </p:txBody>
      </p:sp>
      <p:sp>
        <p:nvSpPr>
          <p:cNvPr id="23" name="Rounded Rectangle 22"/>
          <p:cNvSpPr/>
          <p:nvPr/>
        </p:nvSpPr>
        <p:spPr>
          <a:xfrm>
            <a:off x="548640" y="4919472"/>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48640" y="4919472"/>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5</a:t>
            </a:r>
          </a:p>
        </p:txBody>
      </p:sp>
      <p:sp>
        <p:nvSpPr>
          <p:cNvPr id="25" name="TextBox 24"/>
          <p:cNvSpPr txBox="1"/>
          <p:nvPr/>
        </p:nvSpPr>
        <p:spPr>
          <a:xfrm>
            <a:off x="1143000" y="4882896"/>
            <a:ext cx="5806440" cy="320040"/>
          </a:xfrm>
          <a:prstGeom prst="rect">
            <a:avLst/>
          </a:prstGeom>
          <a:noFill/>
        </p:spPr>
        <p:txBody>
          <a:bodyPr wrap="square" lIns="45720" rIns="45720" tIns="27432" bIns="27432" anchor="t">
            <a:spAutoFit/>
          </a:bodyPr>
          <a:lstStyle/>
          <a:p>
            <a:pPr algn="l"/>
            <a:r>
              <a:rPr sz="1400" b="1" i="0">
                <a:solidFill>
                  <a:srgbClr val="1A1414"/>
                </a:solidFill>
                <a:latin typeface="Arial"/>
              </a:rPr>
              <a:t>Hàng rào bằng máy (nâng cao)</a:t>
            </a:r>
          </a:p>
        </p:txBody>
      </p:sp>
      <p:sp>
        <p:nvSpPr>
          <p:cNvPr id="26" name="TextBox 25"/>
          <p:cNvSpPr txBox="1"/>
          <p:nvPr/>
        </p:nvSpPr>
        <p:spPr>
          <a:xfrm>
            <a:off x="1143000" y="5193792"/>
            <a:ext cx="5806440" cy="566928"/>
          </a:xfrm>
          <a:prstGeom prst="rect">
            <a:avLst/>
          </a:prstGeom>
          <a:noFill/>
        </p:spPr>
        <p:txBody>
          <a:bodyPr wrap="square" lIns="45720" rIns="45720" tIns="27432" bIns="27432" anchor="t">
            <a:spAutoFit/>
          </a:bodyPr>
          <a:lstStyle/>
          <a:p>
            <a:pPr algn="l"/>
            <a:r>
              <a:rPr sz="1250" b="0" i="0">
                <a:solidFill>
                  <a:srgbClr val="4E4442"/>
                </a:solidFill>
                <a:latin typeface="Arial"/>
              </a:rPr>
              <a:t>Chốt chặn tự động: lệnh xoá đệ quy, lộ mật khẩu → chặn và hỏi Sếp.</a:t>
            </a:r>
          </a:p>
        </p:txBody>
      </p:sp>
      <p:sp>
        <p:nvSpPr>
          <p:cNvPr id="27" name="Rounded Rectangle 26"/>
          <p:cNvSpPr/>
          <p:nvPr/>
        </p:nvSpPr>
        <p:spPr>
          <a:xfrm>
            <a:off x="7315200" y="1554480"/>
            <a:ext cx="4343400" cy="4114800"/>
          </a:xfrm>
          <a:prstGeom prst="roundRect">
            <a:avLst>
              <a:gd name="adj" fmla="val 3111"/>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479792" y="1645920"/>
            <a:ext cx="4014215" cy="256032"/>
          </a:xfrm>
          <a:prstGeom prst="rect">
            <a:avLst/>
          </a:prstGeom>
          <a:noFill/>
        </p:spPr>
        <p:txBody>
          <a:bodyPr wrap="square" lIns="45720" rIns="45720" tIns="27432" bIns="27432" anchor="t">
            <a:spAutoFit/>
          </a:bodyPr>
          <a:lstStyle/>
          <a:p>
            <a:pPr algn="l"/>
            <a:r>
              <a:rPr sz="1000" b="1" i="0">
                <a:solidFill>
                  <a:srgbClr val="A15C00"/>
                </a:solidFill>
                <a:latin typeface="Arial"/>
              </a:rPr>
              <a:t>BÀI HỌC ĐẮT NHẤT · 24/07/2026</a:t>
            </a:r>
          </a:p>
        </p:txBody>
      </p:sp>
      <p:sp>
        <p:nvSpPr>
          <p:cNvPr id="29" name="TextBox 28"/>
          <p:cNvSpPr txBox="1"/>
          <p:nvPr/>
        </p:nvSpPr>
        <p:spPr>
          <a:xfrm>
            <a:off x="7479792" y="1901952"/>
            <a:ext cx="4014215" cy="3703320"/>
          </a:xfrm>
          <a:prstGeom prst="rect">
            <a:avLst/>
          </a:prstGeom>
          <a:noFill/>
        </p:spPr>
        <p:txBody>
          <a:bodyPr wrap="square" lIns="45720" rIns="45720" tIns="27432" bIns="27432" anchor="t">
            <a:spAutoFit/>
          </a:bodyPr>
          <a:lstStyle/>
          <a:p>
            <a:pPr algn="l">
              <a:spcAft>
                <a:spcPts val="300"/>
              </a:spcAft>
            </a:pPr>
            <a:r>
              <a:rPr sz="1300" b="0" i="0">
                <a:solidFill>
                  <a:srgbClr val="1A1414"/>
                </a:solidFill>
                <a:latin typeface="Arial"/>
              </a:rPr>
              <a:t>Một lệnh dọn file rác trên Windows đã xoá sạch dự án — vì một lỗi hành vi của PowerShell mà cả người lẫn AI đều không ngờ.
Từ đó có hai quy tắc trong sổ tay:
• COPY, không MOVE khi sắp xếp.
• Xoá gì phải hỏi, và xoá vào Thùng rác.
Sếp nên viết hai dòng này vào sổ tay ngay ngày đầu.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1 · AN TOÀN</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NĂM LỚP BẢO VỆ — LỚP NÀO THỦNG VẪN CÒN LỚP TRONG</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11</a:t>
            </a:r>
          </a:p>
        </p:txBody>
      </p:sp>
      <p:pic>
        <p:nvPicPr>
          <p:cNvPr id="7" name="Picture 6" descr="nam-lop-bao-ve.png"/>
          <p:cNvPicPr>
            <a:picLocks noChangeAspect="1"/>
          </p:cNvPicPr>
          <p:nvPr/>
        </p:nvPicPr>
        <p:blipFill>
          <a:blip r:embed="rId3"/>
          <a:stretch>
            <a:fillRect/>
          </a:stretch>
        </p:blipFill>
        <p:spPr>
          <a:xfrm>
            <a:off x="548640" y="1371600"/>
            <a:ext cx="11091672" cy="44129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2011680"/>
            <a:ext cx="2743200" cy="1280160"/>
          </a:xfrm>
          <a:prstGeom prst="rect">
            <a:avLst/>
          </a:prstGeom>
          <a:noFill/>
        </p:spPr>
        <p:txBody>
          <a:bodyPr wrap="square" lIns="0" rIns="0" tIns="27432" bIns="27432" anchor="t">
            <a:spAutoFit/>
          </a:bodyPr>
          <a:lstStyle/>
          <a:p>
            <a:pPr algn="l"/>
            <a:r>
              <a:rPr sz="12000" b="1" i="0">
                <a:solidFill>
                  <a:srgbClr val="FAB29A"/>
                </a:solidFill>
                <a:latin typeface="Arial"/>
              </a:rPr>
              <a:t>2</a:t>
            </a:r>
          </a:p>
        </p:txBody>
      </p:sp>
      <p:sp>
        <p:nvSpPr>
          <p:cNvPr id="4" name="TextBox 3"/>
          <p:cNvSpPr txBox="1"/>
          <p:nvPr/>
        </p:nvSpPr>
        <p:spPr>
          <a:xfrm>
            <a:off x="3108960" y="2148840"/>
            <a:ext cx="8229600" cy="1280160"/>
          </a:xfrm>
          <a:prstGeom prst="rect">
            <a:avLst/>
          </a:prstGeom>
          <a:noFill/>
        </p:spPr>
        <p:txBody>
          <a:bodyPr wrap="square" lIns="45720" rIns="45720" tIns="27432" bIns="27432" anchor="ctr">
            <a:spAutoFit/>
          </a:bodyPr>
          <a:lstStyle/>
          <a:p>
            <a:pPr algn="l"/>
            <a:r>
              <a:rPr sz="4000" b="1" i="0">
                <a:solidFill>
                  <a:srgbClr val="FFFFFF"/>
                </a:solidFill>
                <a:latin typeface="Arial"/>
              </a:rPr>
              <a:t>CÀI ĐẶT CLAUDE CODE
TRONG 15 PHÚT</a:t>
            </a:r>
          </a:p>
        </p:txBody>
      </p:sp>
      <p:sp>
        <p:nvSpPr>
          <p:cNvPr id="5" name="TextBox 4"/>
          <p:cNvSpPr txBox="1"/>
          <p:nvPr/>
        </p:nvSpPr>
        <p:spPr>
          <a:xfrm>
            <a:off x="3108960" y="3429000"/>
            <a:ext cx="8046720" cy="1097280"/>
          </a:xfrm>
          <a:prstGeom prst="rect">
            <a:avLst/>
          </a:prstGeom>
          <a:noFill/>
        </p:spPr>
        <p:txBody>
          <a:bodyPr wrap="square" lIns="45720" rIns="45720" tIns="27432" bIns="27432" anchor="t">
            <a:spAutoFit/>
          </a:bodyPr>
          <a:lstStyle/>
          <a:p>
            <a:pPr algn="l"/>
            <a:r>
              <a:rPr sz="1800" b="0" i="0">
                <a:solidFill>
                  <a:srgbClr val="F6D9CF"/>
                </a:solidFill>
                <a:latin typeface="Arial"/>
              </a:rPr>
              <a:t>Đi mua cái bàn, kê vào góc phòng, bàn giao chìa khoá cửa. Chưa dạy việc.</a:t>
            </a:r>
          </a:p>
        </p:txBody>
      </p:sp>
      <p:pic>
        <p:nvPicPr>
          <p:cNvPr id="6" name="Picture 5" descr="logo-rbw-trang.png"/>
          <p:cNvPicPr>
            <a:picLocks noChangeAspect="1"/>
          </p:cNvPicPr>
          <p:nvPr/>
        </p:nvPicPr>
        <p:blipFill>
          <a:blip r:embed="rId2"/>
          <a:stretch>
            <a:fillRect/>
          </a:stretch>
        </p:blipFill>
        <p:spPr>
          <a:xfrm>
            <a:off x="548640" y="6263640"/>
            <a:ext cx="828722" cy="274320"/>
          </a:xfrm>
          <a:prstGeom prst="rect">
            <a:avLst/>
          </a:prstGeom>
        </p:spPr>
      </p:pic>
      <p:sp>
        <p:nvSpPr>
          <p:cNvPr id="7" name="TextBox 6"/>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FAB29A"/>
                </a:solidFill>
                <a:latin typeface="Arial"/>
              </a:rPr>
              <a:t>huong-dan-claude-code.pages.dev  ·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2 · CÀI ĐẶT</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BA CÁCH CÀI — CEO NÊN CHỌN CÁCH 1</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13</a:t>
            </a:r>
          </a:p>
        </p:txBody>
      </p:sp>
      <p:sp>
        <p:nvSpPr>
          <p:cNvPr id="7" name="TextBox 6"/>
          <p:cNvSpPr txBox="1"/>
          <p:nvPr/>
        </p:nvSpPr>
        <p:spPr>
          <a:xfrm>
            <a:off x="548640" y="1463040"/>
            <a:ext cx="11064240" cy="365760"/>
          </a:xfrm>
          <a:prstGeom prst="rect">
            <a:avLst/>
          </a:prstGeom>
          <a:noFill/>
        </p:spPr>
        <p:txBody>
          <a:bodyPr wrap="square" lIns="45720" rIns="45720" tIns="27432" bIns="27432" anchor="t">
            <a:spAutoFit/>
          </a:bodyPr>
          <a:lstStyle/>
          <a:p>
            <a:pPr algn="l"/>
            <a:r>
              <a:rPr sz="1300" b="0" i="0">
                <a:solidFill>
                  <a:srgbClr val="4E4442"/>
                </a:solidFill>
                <a:latin typeface="Arial"/>
              </a:rPr>
              <a:t>Chuẩn bị: tài khoản Claude Pro/Max · máy Windows 10/11 hoặc Mac · một thư mục trống D:\CongTy_Claude · 15 phút.</a:t>
            </a:r>
          </a:p>
        </p:txBody>
      </p:sp>
      <p:sp>
        <p:nvSpPr>
          <p:cNvPr id="8" name="Rounded Rectangle 7"/>
          <p:cNvSpPr/>
          <p:nvPr/>
        </p:nvSpPr>
        <p:spPr>
          <a:xfrm>
            <a:off x="548640" y="1965960"/>
            <a:ext cx="3611880" cy="3611880"/>
          </a:xfrm>
          <a:prstGeom prst="roundRect">
            <a:avLst>
              <a:gd name="adj" fmla="val 4050"/>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548640" y="1965960"/>
            <a:ext cx="3611880" cy="502920"/>
          </a:xfrm>
          <a:prstGeom prst="roundRect">
            <a:avLst>
              <a:gd name="adj" fmla="val 2909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2240279"/>
            <a:ext cx="3611880" cy="228600"/>
          </a:xfrm>
          <a:prstGeom prst="rect">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2011679"/>
            <a:ext cx="3337560" cy="411480"/>
          </a:xfrm>
          <a:prstGeom prst="rect">
            <a:avLst/>
          </a:prstGeom>
          <a:noFill/>
        </p:spPr>
        <p:txBody>
          <a:bodyPr wrap="square" lIns="45720" rIns="45720" tIns="27432" bIns="27432" anchor="ctr">
            <a:spAutoFit/>
          </a:bodyPr>
          <a:lstStyle/>
          <a:p>
            <a:pPr algn="l"/>
            <a:r>
              <a:rPr sz="1400" b="1" i="0">
                <a:solidFill>
                  <a:srgbClr val="FFFFFF"/>
                </a:solidFill>
                <a:latin typeface="Arial"/>
              </a:rPr>
              <a:t>Cách 1 · Ứng dụng Desktop (khuyên dùng)</a:t>
            </a:r>
          </a:p>
        </p:txBody>
      </p:sp>
      <p:sp>
        <p:nvSpPr>
          <p:cNvPr id="12" name="TextBox 11"/>
          <p:cNvSpPr txBox="1"/>
          <p:nvPr/>
        </p:nvSpPr>
        <p:spPr>
          <a:xfrm>
            <a:off x="685800" y="2587752"/>
            <a:ext cx="3337560" cy="2880360"/>
          </a:xfrm>
          <a:prstGeom prst="rect">
            <a:avLst/>
          </a:prstGeom>
          <a:noFill/>
        </p:spPr>
        <p:txBody>
          <a:bodyPr wrap="square" lIns="45720" rIns="45720">
            <a:spAutoFit/>
          </a:bodyPr>
          <a:lstStyle/>
          <a:p>
            <a:pPr>
              <a:spcAft>
                <a:spcPts val="400"/>
              </a:spcAft>
            </a:pPr>
            <a:r>
              <a:rPr sz="1250" b="1">
                <a:solidFill>
                  <a:srgbClr val="C13F28"/>
                </a:solidFill>
                <a:latin typeface="Arial"/>
              </a:rPr>
              <a:t>•  </a:t>
            </a:r>
            <a:r>
              <a:rPr sz="1250" b="0">
                <a:solidFill>
                  <a:srgbClr val="4E4442"/>
                </a:solidFill>
                <a:latin typeface="Arial"/>
              </a:rPr>
              <a:t>Tải claude.ai/download, cài, đăng nhập.</a:t>
            </a:r>
          </a:p>
          <a:p>
            <a:pPr>
              <a:spcAft>
                <a:spcPts val="400"/>
              </a:spcAft>
            </a:pPr>
            <a:r>
              <a:rPr sz="1250" b="1">
                <a:solidFill>
                  <a:srgbClr val="C13F28"/>
                </a:solidFill>
                <a:latin typeface="Arial"/>
              </a:rPr>
              <a:t>•  </a:t>
            </a:r>
            <a:r>
              <a:rPr sz="1250" b="0">
                <a:solidFill>
                  <a:srgbClr val="4E4442"/>
                </a:solidFill>
                <a:latin typeface="Arial"/>
              </a:rPr>
              <a:t>Bấm thẻ CODE ở thanh bên trái.</a:t>
            </a:r>
          </a:p>
          <a:p>
            <a:pPr>
              <a:spcAft>
                <a:spcPts val="400"/>
              </a:spcAft>
            </a:pPr>
            <a:r>
              <a:rPr sz="1250" b="1">
                <a:solidFill>
                  <a:srgbClr val="C13F28"/>
                </a:solidFill>
                <a:latin typeface="Arial"/>
              </a:rPr>
              <a:t>•  </a:t>
            </a:r>
            <a:r>
              <a:rPr sz="1250" b="0">
                <a:solidFill>
                  <a:srgbClr val="4E4442"/>
                </a:solidFill>
                <a:latin typeface="Arial"/>
              </a:rPr>
              <a:t>Chọn thư mục D:\CongTy_Claude.</a:t>
            </a:r>
          </a:p>
          <a:p>
            <a:pPr>
              <a:spcAft>
                <a:spcPts val="400"/>
              </a:spcAft>
            </a:pPr>
            <a:r>
              <a:rPr sz="1250" b="1">
                <a:solidFill>
                  <a:srgbClr val="C13F28"/>
                </a:solidFill>
                <a:latin typeface="Arial"/>
              </a:rPr>
              <a:t>•  </a:t>
            </a:r>
            <a:r>
              <a:rPr sz="1250" b="0">
                <a:solidFill>
                  <a:srgbClr val="4E4442"/>
                </a:solidFill>
                <a:latin typeface="Arial"/>
              </a:rPr>
              <a:t>Có nút bấm, xem file, trình duyệt tích hợp để Claude tự kiểm tra web, Connectors (Gmail/Drive), Routines (lịch chạy).</a:t>
            </a:r>
          </a:p>
        </p:txBody>
      </p:sp>
      <p:sp>
        <p:nvSpPr>
          <p:cNvPr id="13" name="Rounded Rectangle 12"/>
          <p:cNvSpPr/>
          <p:nvPr/>
        </p:nvSpPr>
        <p:spPr>
          <a:xfrm>
            <a:off x="4297680" y="1965960"/>
            <a:ext cx="3611880" cy="3611880"/>
          </a:xfrm>
          <a:prstGeom prst="roundRect">
            <a:avLst>
              <a:gd name="adj" fmla="val 4050"/>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4297680" y="1965960"/>
            <a:ext cx="3611880" cy="502920"/>
          </a:xfrm>
          <a:prstGeom prst="roundRect">
            <a:avLst>
              <a:gd name="adj" fmla="val 29090"/>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297680" y="2240279"/>
            <a:ext cx="3611880" cy="228600"/>
          </a:xfrm>
          <a:prstGeom prst="rect">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434840" y="2011679"/>
            <a:ext cx="3337560" cy="411480"/>
          </a:xfrm>
          <a:prstGeom prst="rect">
            <a:avLst/>
          </a:prstGeom>
          <a:noFill/>
        </p:spPr>
        <p:txBody>
          <a:bodyPr wrap="square" lIns="45720" rIns="45720" tIns="27432" bIns="27432" anchor="ctr">
            <a:spAutoFit/>
          </a:bodyPr>
          <a:lstStyle/>
          <a:p>
            <a:pPr algn="l"/>
            <a:r>
              <a:rPr sz="1400" b="1" i="0">
                <a:solidFill>
                  <a:srgbClr val="FFFFFF"/>
                </a:solidFill>
                <a:latin typeface="Arial"/>
              </a:rPr>
              <a:t>Cách 2 · Một dòng lệnh</a:t>
            </a:r>
          </a:p>
        </p:txBody>
      </p:sp>
      <p:sp>
        <p:nvSpPr>
          <p:cNvPr id="17" name="TextBox 16"/>
          <p:cNvSpPr txBox="1"/>
          <p:nvPr/>
        </p:nvSpPr>
        <p:spPr>
          <a:xfrm>
            <a:off x="4434840" y="2587752"/>
            <a:ext cx="3337560" cy="2880360"/>
          </a:xfrm>
          <a:prstGeom prst="rect">
            <a:avLst/>
          </a:prstGeom>
          <a:noFill/>
        </p:spPr>
        <p:txBody>
          <a:bodyPr wrap="square" lIns="45720" rIns="45720">
            <a:spAutoFit/>
          </a:bodyPr>
          <a:lstStyle/>
          <a:p>
            <a:pPr>
              <a:spcAft>
                <a:spcPts val="400"/>
              </a:spcAft>
            </a:pPr>
            <a:r>
              <a:rPr sz="1250" b="1">
                <a:solidFill>
                  <a:srgbClr val="C13F28"/>
                </a:solidFill>
                <a:latin typeface="Arial"/>
              </a:rPr>
              <a:t>•  </a:t>
            </a:r>
            <a:r>
              <a:rPr sz="1250" b="0">
                <a:solidFill>
                  <a:srgbClr val="4E4442"/>
                </a:solidFill>
                <a:latin typeface="Arial"/>
              </a:rPr>
              <a:t>Windows: cài Git for Windows trước (git-scm.com).</a:t>
            </a:r>
          </a:p>
          <a:p>
            <a:pPr>
              <a:spcAft>
                <a:spcPts val="400"/>
              </a:spcAft>
            </a:pPr>
            <a:r>
              <a:rPr sz="1250" b="1">
                <a:solidFill>
                  <a:srgbClr val="C13F28"/>
                </a:solidFill>
                <a:latin typeface="Arial"/>
              </a:rPr>
              <a:t>•  </a:t>
            </a:r>
            <a:r>
              <a:rPr sz="1250" b="0">
                <a:solidFill>
                  <a:srgbClr val="4E4442"/>
                </a:solidFill>
                <a:latin typeface="Arial"/>
              </a:rPr>
              <a:t>PowerShell:  irm https://claude.ai/install.ps1 | iex</a:t>
            </a:r>
          </a:p>
          <a:p>
            <a:pPr>
              <a:spcAft>
                <a:spcPts val="400"/>
              </a:spcAft>
            </a:pPr>
            <a:r>
              <a:rPr sz="1250" b="1">
                <a:solidFill>
                  <a:srgbClr val="C13F28"/>
                </a:solidFill>
                <a:latin typeface="Arial"/>
              </a:rPr>
              <a:t>•  </a:t>
            </a:r>
            <a:r>
              <a:rPr sz="1250" b="0">
                <a:solidFill>
                  <a:srgbClr val="4E4442"/>
                </a:solidFill>
                <a:latin typeface="Arial"/>
              </a:rPr>
              <a:t>Mac Terminal:  curl -fsSL https://claude.ai/install.sh | bash</a:t>
            </a:r>
          </a:p>
          <a:p>
            <a:pPr>
              <a:spcAft>
                <a:spcPts val="400"/>
              </a:spcAft>
            </a:pPr>
            <a:r>
              <a:rPr sz="1250" b="1">
                <a:solidFill>
                  <a:srgbClr val="C13F28"/>
                </a:solidFill>
                <a:latin typeface="Arial"/>
              </a:rPr>
              <a:t>•  </a:t>
            </a:r>
            <a:r>
              <a:rPr sz="1250" b="0">
                <a:solidFill>
                  <a:srgbClr val="4E4442"/>
                </a:solidFill>
                <a:latin typeface="Arial"/>
              </a:rPr>
              <a:t>Rồi: cd D:\CongTy_Claude  →  claude  → đăng nhập trên trình duyệt.</a:t>
            </a:r>
          </a:p>
        </p:txBody>
      </p:sp>
      <p:sp>
        <p:nvSpPr>
          <p:cNvPr id="18" name="Rounded Rectangle 17"/>
          <p:cNvSpPr/>
          <p:nvPr/>
        </p:nvSpPr>
        <p:spPr>
          <a:xfrm>
            <a:off x="8046720" y="1965960"/>
            <a:ext cx="3611880" cy="3611880"/>
          </a:xfrm>
          <a:prstGeom prst="roundRect">
            <a:avLst>
              <a:gd name="adj" fmla="val 4050"/>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8046720" y="1965960"/>
            <a:ext cx="3611880" cy="502920"/>
          </a:xfrm>
          <a:prstGeom prst="roundRect">
            <a:avLst>
              <a:gd name="adj" fmla="val 29090"/>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046720" y="2240279"/>
            <a:ext cx="3611880" cy="228600"/>
          </a:xfrm>
          <a:prstGeom prst="rect">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183880" y="2011679"/>
            <a:ext cx="3337560" cy="411480"/>
          </a:xfrm>
          <a:prstGeom prst="rect">
            <a:avLst/>
          </a:prstGeom>
          <a:noFill/>
        </p:spPr>
        <p:txBody>
          <a:bodyPr wrap="square" lIns="45720" rIns="45720" tIns="27432" bIns="27432" anchor="ctr">
            <a:spAutoFit/>
          </a:bodyPr>
          <a:lstStyle/>
          <a:p>
            <a:pPr algn="l"/>
            <a:r>
              <a:rPr sz="1400" b="1" i="0">
                <a:solidFill>
                  <a:srgbClr val="FFFFFF"/>
                </a:solidFill>
                <a:latin typeface="Arial"/>
              </a:rPr>
              <a:t>Cách 3 · npm (đã có Node.js)</a:t>
            </a:r>
          </a:p>
        </p:txBody>
      </p:sp>
      <p:sp>
        <p:nvSpPr>
          <p:cNvPr id="22" name="TextBox 21"/>
          <p:cNvSpPr txBox="1"/>
          <p:nvPr/>
        </p:nvSpPr>
        <p:spPr>
          <a:xfrm>
            <a:off x="8183880" y="2587752"/>
            <a:ext cx="3337560" cy="2880360"/>
          </a:xfrm>
          <a:prstGeom prst="rect">
            <a:avLst/>
          </a:prstGeom>
          <a:noFill/>
        </p:spPr>
        <p:txBody>
          <a:bodyPr wrap="square" lIns="45720" rIns="45720">
            <a:spAutoFit/>
          </a:bodyPr>
          <a:lstStyle/>
          <a:p>
            <a:pPr>
              <a:spcAft>
                <a:spcPts val="400"/>
              </a:spcAft>
            </a:pPr>
            <a:r>
              <a:rPr sz="1250" b="1">
                <a:solidFill>
                  <a:srgbClr val="C13F28"/>
                </a:solidFill>
                <a:latin typeface="Arial"/>
              </a:rPr>
              <a:t>•  </a:t>
            </a:r>
            <a:r>
              <a:rPr sz="1250" b="0">
                <a:solidFill>
                  <a:srgbClr val="4E4442"/>
                </a:solidFill>
                <a:latin typeface="Arial"/>
              </a:rPr>
              <a:t>npm install -g @anthropic-ai/claude-code</a:t>
            </a:r>
          </a:p>
          <a:p>
            <a:pPr>
              <a:spcAft>
                <a:spcPts val="400"/>
              </a:spcAft>
            </a:pPr>
            <a:r>
              <a:rPr sz="1250" b="1">
                <a:solidFill>
                  <a:srgbClr val="C13F28"/>
                </a:solidFill>
                <a:latin typeface="Arial"/>
              </a:rPr>
              <a:t>•  </a:t>
            </a:r>
            <a:r>
              <a:rPr sz="1250" b="0">
                <a:solidFill>
                  <a:srgbClr val="4E4442"/>
                </a:solidFill>
                <a:latin typeface="Arial"/>
              </a:rPr>
              <a:t>claude --version</a:t>
            </a:r>
          </a:p>
          <a:p>
            <a:pPr>
              <a:spcAft>
                <a:spcPts val="400"/>
              </a:spcAft>
            </a:pPr>
            <a:r>
              <a:rPr sz="1250" b="1">
                <a:solidFill>
                  <a:srgbClr val="C13F28"/>
                </a:solidFill>
                <a:latin typeface="Arial"/>
              </a:rPr>
              <a:t>•  </a:t>
            </a:r>
            <a:r>
              <a:rPr sz="1250" b="0">
                <a:solidFill>
                  <a:srgbClr val="4E4442"/>
                </a:solidFill>
                <a:latin typeface="Arial"/>
              </a:rPr>
              <a:t>Cần Node.js 18+. Chưa có thì dùng cách 1 hoặc 2 cho đỡ cài thêm.</a:t>
            </a:r>
          </a:p>
        </p:txBody>
      </p:sp>
      <p:sp>
        <p:nvSpPr>
          <p:cNvPr id="23" name="Rounded Rectangle 22"/>
          <p:cNvSpPr/>
          <p:nvPr/>
        </p:nvSpPr>
        <p:spPr>
          <a:xfrm>
            <a:off x="548640" y="5715000"/>
            <a:ext cx="11064240" cy="457200"/>
          </a:xfrm>
          <a:prstGeom prst="roundRect">
            <a:avLst>
              <a:gd name="adj" fmla="val 28000"/>
            </a:avLst>
          </a:prstGeom>
          <a:solidFill>
            <a:srgbClr val="FDE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13232" y="5806440"/>
            <a:ext cx="10735056" cy="256032"/>
          </a:xfrm>
          <a:prstGeom prst="rect">
            <a:avLst/>
          </a:prstGeom>
          <a:noFill/>
        </p:spPr>
        <p:txBody>
          <a:bodyPr wrap="square" lIns="45720" rIns="45720" tIns="27432" bIns="27432" anchor="t">
            <a:spAutoFit/>
          </a:bodyPr>
          <a:lstStyle/>
          <a:p>
            <a:pPr algn="l"/>
            <a:r>
              <a:rPr sz="1000" b="1" i="0">
                <a:solidFill>
                  <a:srgbClr val="C13F28"/>
                </a:solidFill>
                <a:latin typeface="Arial"/>
              </a:rPr>
              <a:t/>
            </a:r>
          </a:p>
        </p:txBody>
      </p:sp>
      <p:sp>
        <p:nvSpPr>
          <p:cNvPr id="25" name="TextBox 24"/>
          <p:cNvSpPr txBox="1"/>
          <p:nvPr/>
        </p:nvSpPr>
        <p:spPr>
          <a:xfrm>
            <a:off x="713232" y="6062472"/>
            <a:ext cx="10735056" cy="45719"/>
          </a:xfrm>
          <a:prstGeom prst="rect">
            <a:avLst/>
          </a:prstGeom>
          <a:noFill/>
        </p:spPr>
        <p:txBody>
          <a:bodyPr wrap="square" lIns="45720" rIns="45720" tIns="27432" bIns="27432" anchor="t">
            <a:spAutoFit/>
          </a:bodyPr>
          <a:lstStyle/>
          <a:p>
            <a:pPr algn="l">
              <a:spcAft>
                <a:spcPts val="300"/>
              </a:spcAft>
            </a:pPr>
            <a:r>
              <a:rPr sz="1250" b="0" i="0">
                <a:solidFill>
                  <a:srgbClr val="1A1414"/>
                </a:solidFill>
                <a:latin typeface="Arial"/>
              </a:rPr>
              <a:t/>
            </a:r>
          </a:p>
        </p:txBody>
      </p:sp>
      <p:sp>
        <p:nvSpPr>
          <p:cNvPr id="26" name="TextBox 25"/>
          <p:cNvSpPr txBox="1"/>
          <p:nvPr/>
        </p:nvSpPr>
        <p:spPr>
          <a:xfrm>
            <a:off x="685800" y="5733288"/>
            <a:ext cx="10789920" cy="420624"/>
          </a:xfrm>
          <a:prstGeom prst="rect">
            <a:avLst/>
          </a:prstGeom>
          <a:noFill/>
        </p:spPr>
        <p:txBody>
          <a:bodyPr wrap="square" lIns="45720" rIns="45720" tIns="27432" bIns="27432" anchor="ctr">
            <a:spAutoFit/>
          </a:bodyPr>
          <a:lstStyle/>
          <a:p>
            <a:pPr algn="l"/>
            <a:r>
              <a:rPr sz="1250" b="1" i="0">
                <a:solidFill>
                  <a:srgbClr val="C13F28"/>
                </a:solidFill>
                <a:latin typeface="Arial"/>
              </a:rPr>
              <a:t>Kiểm tra: </a:t>
            </a:r>
            <a:r>
              <a:rPr sz="1250" b="0" i="0">
                <a:solidFill>
                  <a:srgbClr val="1A1414"/>
                </a:solidFill>
                <a:latin typeface="Arial"/>
              </a:rPr>
              <a:t>gõ /status (đúng tài khoản, đúng thư mục) → “Hãy tạo file xin-chao.txt ghi ngày hôm nay” → Claude xin phép → mở thư mục thấy file là xong.</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2 · CÀI ĐẶT</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ỨNG DỤNG CLAUDE DESKTOP Ở THẺ “CODE” (MÔ PHỎNG)</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14</a:t>
            </a:r>
          </a:p>
        </p:txBody>
      </p:sp>
      <p:pic>
        <p:nvPicPr>
          <p:cNvPr id="7" name="Picture 6" descr="man-hinh-claude-desktop.png"/>
          <p:cNvPicPr>
            <a:picLocks noChangeAspect="1"/>
          </p:cNvPicPr>
          <p:nvPr/>
        </p:nvPicPr>
        <p:blipFill>
          <a:blip r:embed="rId3"/>
          <a:stretch>
            <a:fillRect/>
          </a:stretch>
        </p:blipFill>
        <p:spPr>
          <a:xfrm>
            <a:off x="1597650" y="1371600"/>
            <a:ext cx="8993650" cy="4297680"/>
          </a:xfrm>
          <a:prstGeom prst="rect">
            <a:avLst/>
          </a:prstGeom>
        </p:spPr>
      </p:pic>
      <p:sp>
        <p:nvSpPr>
          <p:cNvPr id="8" name="TextBox 7"/>
          <p:cNvSpPr txBox="1"/>
          <p:nvPr/>
        </p:nvSpPr>
        <p:spPr>
          <a:xfrm>
            <a:off x="548640" y="5760720"/>
            <a:ext cx="11064240" cy="411480"/>
          </a:xfrm>
          <a:prstGeom prst="rect">
            <a:avLst/>
          </a:prstGeom>
          <a:noFill/>
        </p:spPr>
        <p:txBody>
          <a:bodyPr wrap="square" lIns="45720" rIns="45720" tIns="27432" bIns="27432" anchor="t">
            <a:spAutoFit/>
          </a:bodyPr>
          <a:lstStyle/>
          <a:p>
            <a:pPr algn="l"/>
            <a:r>
              <a:rPr sz="1250" b="0" i="1">
                <a:solidFill>
                  <a:srgbClr val="4E4442"/>
                </a:solidFill>
                <a:latin typeface="Arial"/>
              </a:rPr>
              <a:t>① chuyển Chat/Code · ② thư mục làm việc — Claude chỉ được đọc/ghi trong đây · ③ hộp xin phép trước mỗi lệnh có rủi ro.</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2 · CÀI ĐẶT</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CÁCH 2 TRONG CỬA SỔ POWERSHELL: BA LỆNH LÀ XONG</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15</a:t>
            </a:r>
          </a:p>
        </p:txBody>
      </p:sp>
      <p:pic>
        <p:nvPicPr>
          <p:cNvPr id="7" name="Picture 6" descr="terminal-cai-dat.png"/>
          <p:cNvPicPr>
            <a:picLocks noChangeAspect="1"/>
          </p:cNvPicPr>
          <p:nvPr/>
        </p:nvPicPr>
        <p:blipFill>
          <a:blip r:embed="rId3"/>
          <a:stretch>
            <a:fillRect/>
          </a:stretch>
        </p:blipFill>
        <p:spPr>
          <a:xfrm>
            <a:off x="548640" y="1371600"/>
            <a:ext cx="11091672" cy="389793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2 · CÀI ĐẶT</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NĂM ĐIỀU NÊN CHỈNH NGAY BUỔI ĐẦU</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16</a:t>
            </a:r>
          </a:p>
        </p:txBody>
      </p:sp>
      <p:sp>
        <p:nvSpPr>
          <p:cNvPr id="7" name="Rounded Rectangle 6"/>
          <p:cNvSpPr/>
          <p:nvPr/>
        </p:nvSpPr>
        <p:spPr>
          <a:xfrm>
            <a:off x="548640" y="15544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15544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1</a:t>
            </a:r>
          </a:p>
        </p:txBody>
      </p:sp>
      <p:sp>
        <p:nvSpPr>
          <p:cNvPr id="9" name="TextBox 8"/>
          <p:cNvSpPr txBox="1"/>
          <p:nvPr/>
        </p:nvSpPr>
        <p:spPr>
          <a:xfrm>
            <a:off x="1143000" y="1517904"/>
            <a:ext cx="6172200" cy="320040"/>
          </a:xfrm>
          <a:prstGeom prst="rect">
            <a:avLst/>
          </a:prstGeom>
          <a:noFill/>
        </p:spPr>
        <p:txBody>
          <a:bodyPr wrap="square" lIns="45720" rIns="45720" tIns="27432" bIns="27432" anchor="t">
            <a:spAutoFit/>
          </a:bodyPr>
          <a:lstStyle/>
          <a:p>
            <a:pPr algn="l"/>
            <a:r>
              <a:rPr sz="1400" b="1" i="0">
                <a:solidFill>
                  <a:srgbClr val="1A1414"/>
                </a:solidFill>
                <a:latin typeface="Arial"/>
              </a:rPr>
              <a:t>Ngôn ngữ và cách xưng hô</a:t>
            </a:r>
          </a:p>
        </p:txBody>
      </p:sp>
      <p:sp>
        <p:nvSpPr>
          <p:cNvPr id="10" name="TextBox 9"/>
          <p:cNvSpPr txBox="1"/>
          <p:nvPr/>
        </p:nvSpPr>
        <p:spPr>
          <a:xfrm>
            <a:off x="1143000" y="1828800"/>
            <a:ext cx="6172200" cy="566928"/>
          </a:xfrm>
          <a:prstGeom prst="rect">
            <a:avLst/>
          </a:prstGeom>
          <a:noFill/>
        </p:spPr>
        <p:txBody>
          <a:bodyPr wrap="square" lIns="45720" rIns="45720" tIns="27432" bIns="27432" anchor="t">
            <a:spAutoFit/>
          </a:bodyPr>
          <a:lstStyle/>
          <a:p>
            <a:pPr algn="l"/>
            <a:r>
              <a:rPr sz="1250" b="0" i="0">
                <a:solidFill>
                  <a:srgbClr val="4E4442"/>
                </a:solidFill>
                <a:latin typeface="Arial"/>
              </a:rPr>
              <a:t>Tiếng Việt, xưng “tôi”, gọi “Sếp”. Ghi vào sổ tay ở Phần 3 để nhớ mãi.</a:t>
            </a:r>
          </a:p>
        </p:txBody>
      </p:sp>
      <p:sp>
        <p:nvSpPr>
          <p:cNvPr id="11" name="Rounded Rectangle 10"/>
          <p:cNvSpPr/>
          <p:nvPr/>
        </p:nvSpPr>
        <p:spPr>
          <a:xfrm>
            <a:off x="548640" y="2395728"/>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395728"/>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2</a:t>
            </a:r>
          </a:p>
        </p:txBody>
      </p:sp>
      <p:sp>
        <p:nvSpPr>
          <p:cNvPr id="13" name="TextBox 12"/>
          <p:cNvSpPr txBox="1"/>
          <p:nvPr/>
        </p:nvSpPr>
        <p:spPr>
          <a:xfrm>
            <a:off x="1143000" y="2359152"/>
            <a:ext cx="6172200" cy="320040"/>
          </a:xfrm>
          <a:prstGeom prst="rect">
            <a:avLst/>
          </a:prstGeom>
          <a:noFill/>
        </p:spPr>
        <p:txBody>
          <a:bodyPr wrap="square" lIns="45720" rIns="45720" tIns="27432" bIns="27432" anchor="t">
            <a:spAutoFit/>
          </a:bodyPr>
          <a:lstStyle/>
          <a:p>
            <a:pPr algn="l"/>
            <a:r>
              <a:rPr sz="1400" b="1" i="0">
                <a:solidFill>
                  <a:srgbClr val="1A1414"/>
                </a:solidFill>
                <a:latin typeface="Arial"/>
              </a:rPr>
              <a:t>Giữ nguyên chế độ hỏi quyền</a:t>
            </a:r>
          </a:p>
        </p:txBody>
      </p:sp>
      <p:sp>
        <p:nvSpPr>
          <p:cNvPr id="14" name="TextBox 13"/>
          <p:cNvSpPr txBox="1"/>
          <p:nvPr/>
        </p:nvSpPr>
        <p:spPr>
          <a:xfrm>
            <a:off x="1143000" y="2670048"/>
            <a:ext cx="6172200" cy="566928"/>
          </a:xfrm>
          <a:prstGeom prst="rect">
            <a:avLst/>
          </a:prstGeom>
          <a:noFill/>
        </p:spPr>
        <p:txBody>
          <a:bodyPr wrap="square" lIns="45720" rIns="45720" tIns="27432" bIns="27432" anchor="t">
            <a:spAutoFit/>
          </a:bodyPr>
          <a:lstStyle/>
          <a:p>
            <a:pPr algn="l"/>
            <a:r>
              <a:rPr sz="1250" b="0" i="0">
                <a:solidFill>
                  <a:srgbClr val="4E4442"/>
                </a:solidFill>
                <a:latin typeface="Arial"/>
              </a:rPr>
              <a:t>Đừng bật “tự làm không hỏi” trong tháng đầu. Mỗi lần nó xin phép là một lần Sếp học nó đang làm gì.</a:t>
            </a:r>
          </a:p>
        </p:txBody>
      </p:sp>
      <p:sp>
        <p:nvSpPr>
          <p:cNvPr id="15" name="Rounded Rectangle 14"/>
          <p:cNvSpPr/>
          <p:nvPr/>
        </p:nvSpPr>
        <p:spPr>
          <a:xfrm>
            <a:off x="548640" y="3236976"/>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48640" y="3236976"/>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3</a:t>
            </a:r>
          </a:p>
        </p:txBody>
      </p:sp>
      <p:sp>
        <p:nvSpPr>
          <p:cNvPr id="17" name="TextBox 16"/>
          <p:cNvSpPr txBox="1"/>
          <p:nvPr/>
        </p:nvSpPr>
        <p:spPr>
          <a:xfrm>
            <a:off x="1143000" y="3200400"/>
            <a:ext cx="6172200" cy="320040"/>
          </a:xfrm>
          <a:prstGeom prst="rect">
            <a:avLst/>
          </a:prstGeom>
          <a:noFill/>
        </p:spPr>
        <p:txBody>
          <a:bodyPr wrap="square" lIns="45720" rIns="45720" tIns="27432" bIns="27432" anchor="t">
            <a:spAutoFit/>
          </a:bodyPr>
          <a:lstStyle/>
          <a:p>
            <a:pPr algn="l"/>
            <a:r>
              <a:rPr sz="1400" b="1" i="0">
                <a:solidFill>
                  <a:srgbClr val="1A1414"/>
                </a:solidFill>
                <a:latin typeface="Arial"/>
              </a:rPr>
              <a:t>Bật Git cho thư mục</a:t>
            </a:r>
          </a:p>
        </p:txBody>
      </p:sp>
      <p:sp>
        <p:nvSpPr>
          <p:cNvPr id="18" name="TextBox 17"/>
          <p:cNvSpPr txBox="1"/>
          <p:nvPr/>
        </p:nvSpPr>
        <p:spPr>
          <a:xfrm>
            <a:off x="1143000" y="3511296"/>
            <a:ext cx="6172200" cy="566928"/>
          </a:xfrm>
          <a:prstGeom prst="rect">
            <a:avLst/>
          </a:prstGeom>
          <a:noFill/>
        </p:spPr>
        <p:txBody>
          <a:bodyPr wrap="square" lIns="45720" rIns="45720" tIns="27432" bIns="27432" anchor="t">
            <a:spAutoFit/>
          </a:bodyPr>
          <a:lstStyle/>
          <a:p>
            <a:pPr algn="l"/>
            <a:r>
              <a:rPr sz="1250" b="0" i="0">
                <a:solidFill>
                  <a:srgbClr val="4E4442"/>
                </a:solidFill>
                <a:latin typeface="Arial"/>
              </a:rPr>
              <a:t>Bảo Claude: khởi tạo Git, .gitignore bỏ qua .env và file lớn, commit đầu “Khoi tao workspace”.</a:t>
            </a:r>
          </a:p>
        </p:txBody>
      </p:sp>
      <p:sp>
        <p:nvSpPr>
          <p:cNvPr id="19" name="Rounded Rectangle 18"/>
          <p:cNvSpPr/>
          <p:nvPr/>
        </p:nvSpPr>
        <p:spPr>
          <a:xfrm>
            <a:off x="548640" y="4078224"/>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48640" y="4078224"/>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4</a:t>
            </a:r>
          </a:p>
        </p:txBody>
      </p:sp>
      <p:sp>
        <p:nvSpPr>
          <p:cNvPr id="21" name="TextBox 20"/>
          <p:cNvSpPr txBox="1"/>
          <p:nvPr/>
        </p:nvSpPr>
        <p:spPr>
          <a:xfrm>
            <a:off x="1143000" y="4041648"/>
            <a:ext cx="6172200" cy="320040"/>
          </a:xfrm>
          <a:prstGeom prst="rect">
            <a:avLst/>
          </a:prstGeom>
          <a:noFill/>
        </p:spPr>
        <p:txBody>
          <a:bodyPr wrap="square" lIns="45720" rIns="45720" tIns="27432" bIns="27432" anchor="t">
            <a:spAutoFit/>
          </a:bodyPr>
          <a:lstStyle/>
          <a:p>
            <a:pPr algn="l"/>
            <a:r>
              <a:rPr sz="1400" b="1" i="0">
                <a:solidFill>
                  <a:srgbClr val="1A1414"/>
                </a:solidFill>
                <a:latin typeface="Arial"/>
              </a:rPr>
              <a:t>Nối Gmail / Drive khi cần</a:t>
            </a:r>
          </a:p>
        </p:txBody>
      </p:sp>
      <p:sp>
        <p:nvSpPr>
          <p:cNvPr id="22" name="TextBox 21"/>
          <p:cNvSpPr txBox="1"/>
          <p:nvPr/>
        </p:nvSpPr>
        <p:spPr>
          <a:xfrm>
            <a:off x="1143000" y="4352544"/>
            <a:ext cx="6172200" cy="566928"/>
          </a:xfrm>
          <a:prstGeom prst="rect">
            <a:avLst/>
          </a:prstGeom>
          <a:noFill/>
        </p:spPr>
        <p:txBody>
          <a:bodyPr wrap="square" lIns="45720" rIns="45720" tIns="27432" bIns="27432" anchor="t">
            <a:spAutoFit/>
          </a:bodyPr>
          <a:lstStyle/>
          <a:p>
            <a:pPr algn="l"/>
            <a:r>
              <a:rPr sz="1250" b="0" i="0">
                <a:solidFill>
                  <a:srgbClr val="4E4442"/>
                </a:solidFill>
                <a:latin typeface="Arial"/>
              </a:rPr>
              <a:t>Settings → Connectors → Connect → Allow. Phần 5 (bản tin sáng) sẽ dùng.</a:t>
            </a:r>
          </a:p>
        </p:txBody>
      </p:sp>
      <p:sp>
        <p:nvSpPr>
          <p:cNvPr id="23" name="Rounded Rectangle 22"/>
          <p:cNvSpPr/>
          <p:nvPr/>
        </p:nvSpPr>
        <p:spPr>
          <a:xfrm>
            <a:off x="548640" y="4919472"/>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48640" y="4919472"/>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5</a:t>
            </a:r>
          </a:p>
        </p:txBody>
      </p:sp>
      <p:sp>
        <p:nvSpPr>
          <p:cNvPr id="25" name="TextBox 24"/>
          <p:cNvSpPr txBox="1"/>
          <p:nvPr/>
        </p:nvSpPr>
        <p:spPr>
          <a:xfrm>
            <a:off x="1143000" y="4882896"/>
            <a:ext cx="6172200" cy="320040"/>
          </a:xfrm>
          <a:prstGeom prst="rect">
            <a:avLst/>
          </a:prstGeom>
          <a:noFill/>
        </p:spPr>
        <p:txBody>
          <a:bodyPr wrap="square" lIns="45720" rIns="45720" tIns="27432" bIns="27432" anchor="t">
            <a:spAutoFit/>
          </a:bodyPr>
          <a:lstStyle/>
          <a:p>
            <a:pPr algn="l"/>
            <a:r>
              <a:rPr sz="1400" b="1" i="0">
                <a:solidFill>
                  <a:srgbClr val="1A1414"/>
                </a:solidFill>
                <a:latin typeface="Arial"/>
              </a:rPr>
              <a:t>Thói quen commit cuối ngày</a:t>
            </a:r>
          </a:p>
        </p:txBody>
      </p:sp>
      <p:sp>
        <p:nvSpPr>
          <p:cNvPr id="26" name="TextBox 25"/>
          <p:cNvSpPr txBox="1"/>
          <p:nvPr/>
        </p:nvSpPr>
        <p:spPr>
          <a:xfrm>
            <a:off x="1143000" y="5193792"/>
            <a:ext cx="6172200" cy="566928"/>
          </a:xfrm>
          <a:prstGeom prst="rect">
            <a:avLst/>
          </a:prstGeom>
          <a:noFill/>
        </p:spPr>
        <p:txBody>
          <a:bodyPr wrap="square" lIns="45720" rIns="45720" tIns="27432" bIns="27432" anchor="t">
            <a:spAutoFit/>
          </a:bodyPr>
          <a:lstStyle/>
          <a:p>
            <a:pPr algn="l"/>
            <a:r>
              <a:rPr sz="1250" b="0" i="0">
                <a:solidFill>
                  <a:srgbClr val="4E4442"/>
                </a:solidFill>
                <a:latin typeface="Arial"/>
              </a:rPr>
              <a:t>“Commit toàn bộ việc hôm nay, tên mốc là tóm tắt việc đã làm.” — 10 giây, bảo hiểm miễn phí.</a:t>
            </a:r>
          </a:p>
        </p:txBody>
      </p:sp>
      <p:sp>
        <p:nvSpPr>
          <p:cNvPr id="27" name="Rounded Rectangle 26"/>
          <p:cNvSpPr/>
          <p:nvPr/>
        </p:nvSpPr>
        <p:spPr>
          <a:xfrm>
            <a:off x="7680960" y="1554480"/>
            <a:ext cx="3977639" cy="4114800"/>
          </a:xfrm>
          <a:prstGeom prst="roundRect">
            <a:avLst>
              <a:gd name="adj" fmla="val 3218"/>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845552" y="1645920"/>
            <a:ext cx="3648456" cy="256032"/>
          </a:xfrm>
          <a:prstGeom prst="rect">
            <a:avLst/>
          </a:prstGeom>
          <a:noFill/>
        </p:spPr>
        <p:txBody>
          <a:bodyPr wrap="square" lIns="45720" rIns="45720" tIns="27432" bIns="27432" anchor="t">
            <a:spAutoFit/>
          </a:bodyPr>
          <a:lstStyle/>
          <a:p>
            <a:pPr algn="l"/>
            <a:r>
              <a:rPr sz="1000" b="1" i="0">
                <a:solidFill>
                  <a:srgbClr val="A15C00"/>
                </a:solidFill>
                <a:latin typeface="Arial"/>
              </a:rPr>
              <a:t>BẪY ĐÃ GẶP TRÊN WINDOWS</a:t>
            </a:r>
          </a:p>
        </p:txBody>
      </p:sp>
      <p:sp>
        <p:nvSpPr>
          <p:cNvPr id="29" name="TextBox 28"/>
          <p:cNvSpPr txBox="1"/>
          <p:nvPr/>
        </p:nvSpPr>
        <p:spPr>
          <a:xfrm>
            <a:off x="7845552" y="1901952"/>
            <a:ext cx="3648456" cy="3703320"/>
          </a:xfrm>
          <a:prstGeom prst="rect">
            <a:avLst/>
          </a:prstGeom>
          <a:noFill/>
        </p:spPr>
        <p:txBody>
          <a:bodyPr wrap="square" lIns="45720" rIns="45720" tIns="27432" bIns="27432" anchor="t">
            <a:spAutoFit/>
          </a:bodyPr>
          <a:lstStyle/>
          <a:p>
            <a:pPr algn="l">
              <a:spcAft>
                <a:spcPts val="300"/>
              </a:spcAft>
            </a:pPr>
            <a:r>
              <a:rPr sz="1250" b="0" i="0">
                <a:solidFill>
                  <a:srgbClr val="1A1414"/>
                </a:solidFill>
                <a:latin typeface="Arial"/>
              </a:rPr>
              <a:t>• Thiếu Git Bash → lỗi lạ khi khởi động.
• In tiếng Việt ra màn hình lỗi “charmap” — ghi ra file thì không sao.
• Đường dẫn quá 260 ký tự → đặt thư mục ngay gốc ổ đĩa.
• /doctor báo thiếu công cụ dù đã có — nếu việc vẫn chạy thì bỏ qua.</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2011680"/>
            <a:ext cx="2743200" cy="1280160"/>
          </a:xfrm>
          <a:prstGeom prst="rect">
            <a:avLst/>
          </a:prstGeom>
          <a:noFill/>
        </p:spPr>
        <p:txBody>
          <a:bodyPr wrap="square" lIns="0" rIns="0" tIns="27432" bIns="27432" anchor="t">
            <a:spAutoFit/>
          </a:bodyPr>
          <a:lstStyle/>
          <a:p>
            <a:pPr algn="l"/>
            <a:r>
              <a:rPr sz="12000" b="1" i="0">
                <a:solidFill>
                  <a:srgbClr val="FAB29A"/>
                </a:solidFill>
                <a:latin typeface="Arial"/>
              </a:rPr>
              <a:t>3</a:t>
            </a:r>
          </a:p>
        </p:txBody>
      </p:sp>
      <p:sp>
        <p:nvSpPr>
          <p:cNvPr id="4" name="TextBox 3"/>
          <p:cNvSpPr txBox="1"/>
          <p:nvPr/>
        </p:nvSpPr>
        <p:spPr>
          <a:xfrm>
            <a:off x="3108960" y="2148840"/>
            <a:ext cx="8229600" cy="1280160"/>
          </a:xfrm>
          <a:prstGeom prst="rect">
            <a:avLst/>
          </a:prstGeom>
          <a:noFill/>
        </p:spPr>
        <p:txBody>
          <a:bodyPr wrap="square" lIns="45720" rIns="45720" tIns="27432" bIns="27432" anchor="ctr">
            <a:spAutoFit/>
          </a:bodyPr>
          <a:lstStyle/>
          <a:p>
            <a:pPr algn="l"/>
            <a:r>
              <a:rPr sz="4000" b="1" i="0">
                <a:solidFill>
                  <a:srgbClr val="FFFFFF"/>
                </a:solidFill>
                <a:latin typeface="Arial"/>
              </a:rPr>
              <a:t>KHỞI TẠO DỰ ÁN</a:t>
            </a:r>
          </a:p>
        </p:txBody>
      </p:sp>
      <p:sp>
        <p:nvSpPr>
          <p:cNvPr id="5" name="TextBox 4"/>
          <p:cNvSpPr txBox="1"/>
          <p:nvPr/>
        </p:nvSpPr>
        <p:spPr>
          <a:xfrm>
            <a:off x="3108960" y="3429000"/>
            <a:ext cx="8046720" cy="1097280"/>
          </a:xfrm>
          <a:prstGeom prst="rect">
            <a:avLst/>
          </a:prstGeom>
          <a:noFill/>
        </p:spPr>
        <p:txBody>
          <a:bodyPr wrap="square" lIns="45720" rIns="45720" tIns="27432" bIns="27432" anchor="t">
            <a:spAutoFit/>
          </a:bodyPr>
          <a:lstStyle/>
          <a:p>
            <a:pPr algn="l"/>
            <a:r>
              <a:rPr sz="1800" b="0" i="0">
                <a:solidFill>
                  <a:srgbClr val="F6D9CF"/>
                </a:solidFill>
                <a:latin typeface="Arial"/>
              </a:rPr>
              <a:t>Dạy Claude biết Sếp là ai, công ty làm gì, hồ sơ nằm đâu, điều gì cấm.</a:t>
            </a:r>
          </a:p>
        </p:txBody>
      </p:sp>
      <p:pic>
        <p:nvPicPr>
          <p:cNvPr id="6" name="Picture 5" descr="logo-rbw-trang.png"/>
          <p:cNvPicPr>
            <a:picLocks noChangeAspect="1"/>
          </p:cNvPicPr>
          <p:nvPr/>
        </p:nvPicPr>
        <p:blipFill>
          <a:blip r:embed="rId2"/>
          <a:stretch>
            <a:fillRect/>
          </a:stretch>
        </p:blipFill>
        <p:spPr>
          <a:xfrm>
            <a:off x="548640" y="6263640"/>
            <a:ext cx="828722" cy="274320"/>
          </a:xfrm>
          <a:prstGeom prst="rect">
            <a:avLst/>
          </a:prstGeom>
        </p:spPr>
      </p:pic>
      <p:sp>
        <p:nvSpPr>
          <p:cNvPr id="7" name="TextBox 6"/>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FAB29A"/>
                </a:solidFill>
                <a:latin typeface="Arial"/>
              </a:rPr>
              <a:t>huong-dan-claude-code.pages.dev  ·  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3 · KHỞI TẠO DỰ ÁN</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BA TỜ KHAI CHO NHÂN SỰ MỚI</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18</a:t>
            </a:r>
          </a:p>
        </p:txBody>
      </p:sp>
      <p:sp>
        <p:nvSpPr>
          <p:cNvPr id="7" name="Rounded Rectangle 6"/>
          <p:cNvSpPr/>
          <p:nvPr/>
        </p:nvSpPr>
        <p:spPr>
          <a:xfrm>
            <a:off x="548640" y="1554480"/>
            <a:ext cx="3566160" cy="4343400"/>
          </a:xfrm>
          <a:prstGeom prst="roundRect">
            <a:avLst>
              <a:gd name="adj" fmla="val 4102"/>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554480"/>
            <a:ext cx="3566160" cy="868680"/>
          </a:xfrm>
          <a:prstGeom prst="roundRect">
            <a:avLst>
              <a:gd name="adj" fmla="val 16842"/>
            </a:avLst>
          </a:prstGeom>
          <a:solidFill>
            <a:srgbClr val="FDE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103120"/>
            <a:ext cx="3566160" cy="320040"/>
          </a:xfrm>
          <a:prstGeom prst="rect">
            <a:avLst/>
          </a:prstGeom>
          <a:solidFill>
            <a:srgbClr val="FDE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1627632"/>
            <a:ext cx="3291840" cy="365760"/>
          </a:xfrm>
          <a:prstGeom prst="rect">
            <a:avLst/>
          </a:prstGeom>
          <a:noFill/>
        </p:spPr>
        <p:txBody>
          <a:bodyPr wrap="square" lIns="45720" rIns="45720" tIns="27432" bIns="27432" anchor="t">
            <a:spAutoFit/>
          </a:bodyPr>
          <a:lstStyle/>
          <a:p>
            <a:pPr algn="l"/>
            <a:r>
              <a:rPr sz="1500" b="1" i="0">
                <a:solidFill>
                  <a:srgbClr val="C13F28"/>
                </a:solidFill>
                <a:latin typeface="Arial"/>
              </a:rPr>
              <a:t>1 · Thông tin cá nhân</a:t>
            </a:r>
          </a:p>
        </p:txBody>
      </p:sp>
      <p:sp>
        <p:nvSpPr>
          <p:cNvPr id="11" name="TextBox 10"/>
          <p:cNvSpPr txBox="1"/>
          <p:nvPr/>
        </p:nvSpPr>
        <p:spPr>
          <a:xfrm>
            <a:off x="685800" y="1965960"/>
            <a:ext cx="3291840" cy="411480"/>
          </a:xfrm>
          <a:prstGeom prst="rect">
            <a:avLst/>
          </a:prstGeom>
          <a:noFill/>
        </p:spPr>
        <p:txBody>
          <a:bodyPr wrap="square" lIns="45720" rIns="45720" tIns="27432" bIns="27432" anchor="t">
            <a:spAutoFit/>
          </a:bodyPr>
          <a:lstStyle/>
          <a:p>
            <a:pPr algn="l"/>
            <a:r>
              <a:rPr sz="1050" b="1" i="0">
                <a:solidFill>
                  <a:srgbClr val="5E0F18"/>
                </a:solidFill>
                <a:latin typeface="Arial"/>
              </a:rPr>
              <a:t>CLAUDE.md toàn cục  ·  C:\Users\&lt;tên&gt;\.claude\</a:t>
            </a:r>
          </a:p>
        </p:txBody>
      </p:sp>
      <p:sp>
        <p:nvSpPr>
          <p:cNvPr id="12" name="TextBox 11"/>
          <p:cNvSpPr txBox="1"/>
          <p:nvPr/>
        </p:nvSpPr>
        <p:spPr>
          <a:xfrm>
            <a:off x="685800" y="2514600"/>
            <a:ext cx="3291840" cy="457200"/>
          </a:xfrm>
          <a:prstGeom prst="rect">
            <a:avLst/>
          </a:prstGeom>
          <a:noFill/>
        </p:spPr>
        <p:txBody>
          <a:bodyPr wrap="square" lIns="45720" rIns="45720" tIns="27432" bIns="27432" anchor="t">
            <a:spAutoFit/>
          </a:bodyPr>
          <a:lstStyle/>
          <a:p>
            <a:pPr algn="l"/>
            <a:r>
              <a:rPr sz="1200" b="0" i="1">
                <a:solidFill>
                  <a:srgbClr val="4E4442"/>
                </a:solidFill>
                <a:latin typeface="Arial"/>
              </a:rPr>
              <a:t>Áp dụng cho mọi thư mục Sếp mở.</a:t>
            </a:r>
          </a:p>
        </p:txBody>
      </p:sp>
      <p:sp>
        <p:nvSpPr>
          <p:cNvPr id="13" name="TextBox 12"/>
          <p:cNvSpPr txBox="1"/>
          <p:nvPr/>
        </p:nvSpPr>
        <p:spPr>
          <a:xfrm>
            <a:off x="685800" y="3017520"/>
            <a:ext cx="3291840" cy="2743200"/>
          </a:xfrm>
          <a:prstGeom prst="rect">
            <a:avLst/>
          </a:prstGeom>
          <a:noFill/>
        </p:spPr>
        <p:txBody>
          <a:bodyPr wrap="square" lIns="45720" rIns="45720">
            <a:spAutoFit/>
          </a:bodyPr>
          <a:lstStyle/>
          <a:p>
            <a:pPr>
              <a:spcAft>
                <a:spcPts val="600"/>
              </a:spcAft>
            </a:pPr>
            <a:r>
              <a:rPr sz="1250" b="1">
                <a:solidFill>
                  <a:srgbClr val="C13F28"/>
                </a:solidFill>
                <a:latin typeface="Arial"/>
              </a:rPr>
              <a:t>•  </a:t>
            </a:r>
            <a:r>
              <a:rPr sz="1250" b="0">
                <a:solidFill>
                  <a:srgbClr val="1A1414"/>
                </a:solidFill>
                <a:latin typeface="Arial"/>
              </a:rPr>
              <a:t>Họ tên, chức danh dùng khi ký</a:t>
            </a:r>
          </a:p>
          <a:p>
            <a:pPr>
              <a:spcAft>
                <a:spcPts val="600"/>
              </a:spcAft>
            </a:pPr>
            <a:r>
              <a:rPr sz="1250" b="1">
                <a:solidFill>
                  <a:srgbClr val="C13F28"/>
                </a:solidFill>
                <a:latin typeface="Arial"/>
              </a:rPr>
              <a:t>•  </a:t>
            </a:r>
            <a:r>
              <a:rPr sz="1250" b="0">
                <a:solidFill>
                  <a:srgbClr val="1A1414"/>
                </a:solidFill>
                <a:latin typeface="Arial"/>
              </a:rPr>
              <a:t>Công ty, ngành, sản phẩm, khách hàng mục tiêu</a:t>
            </a:r>
          </a:p>
          <a:p>
            <a:pPr>
              <a:spcAft>
                <a:spcPts val="600"/>
              </a:spcAft>
            </a:pPr>
            <a:r>
              <a:rPr sz="1250" b="1">
                <a:solidFill>
                  <a:srgbClr val="C13F28"/>
                </a:solidFill>
                <a:latin typeface="Arial"/>
              </a:rPr>
              <a:t>•  </a:t>
            </a:r>
            <a:r>
              <a:rPr sz="1250" b="0">
                <a:solidFill>
                  <a:srgbClr val="1A1414"/>
                </a:solidFill>
                <a:latin typeface="Arial"/>
              </a:rPr>
              <a:t>Quy mô, đối thủ, mục tiêu 12 tháng, nỗi đau</a:t>
            </a:r>
          </a:p>
          <a:p>
            <a:pPr>
              <a:spcAft>
                <a:spcPts val="600"/>
              </a:spcAft>
            </a:pPr>
            <a:r>
              <a:rPr sz="1250" b="1">
                <a:solidFill>
                  <a:srgbClr val="C13F28"/>
                </a:solidFill>
                <a:latin typeface="Arial"/>
              </a:rPr>
              <a:t>•  </a:t>
            </a:r>
            <a:r>
              <a:rPr sz="1250" b="0">
                <a:solidFill>
                  <a:srgbClr val="1A1414"/>
                </a:solidFill>
                <a:latin typeface="Arial"/>
              </a:rPr>
              <a:t>Cách xưng hô · không bịa số · báo đường dẫn file khi xong</a:t>
            </a:r>
          </a:p>
        </p:txBody>
      </p:sp>
      <p:sp>
        <p:nvSpPr>
          <p:cNvPr id="14" name="Rounded Rectangle 13"/>
          <p:cNvSpPr/>
          <p:nvPr/>
        </p:nvSpPr>
        <p:spPr>
          <a:xfrm>
            <a:off x="4297679" y="1554480"/>
            <a:ext cx="3566160" cy="4343400"/>
          </a:xfrm>
          <a:prstGeom prst="roundRect">
            <a:avLst>
              <a:gd name="adj" fmla="val 4102"/>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4297679" y="1554480"/>
            <a:ext cx="3566160" cy="868680"/>
          </a:xfrm>
          <a:prstGeom prst="roundRect">
            <a:avLst>
              <a:gd name="adj" fmla="val 16842"/>
            </a:avLst>
          </a:prstGeom>
          <a:solidFill>
            <a:srgbClr val="FDE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297679" y="2103120"/>
            <a:ext cx="3566160" cy="320040"/>
          </a:xfrm>
          <a:prstGeom prst="rect">
            <a:avLst/>
          </a:prstGeom>
          <a:solidFill>
            <a:srgbClr val="FDE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34840" y="1627632"/>
            <a:ext cx="3291840" cy="365760"/>
          </a:xfrm>
          <a:prstGeom prst="rect">
            <a:avLst/>
          </a:prstGeom>
          <a:noFill/>
        </p:spPr>
        <p:txBody>
          <a:bodyPr wrap="square" lIns="45720" rIns="45720" tIns="27432" bIns="27432" anchor="t">
            <a:spAutoFit/>
          </a:bodyPr>
          <a:lstStyle/>
          <a:p>
            <a:pPr algn="l"/>
            <a:r>
              <a:rPr sz="1500" b="1" i="0">
                <a:solidFill>
                  <a:srgbClr val="C13F28"/>
                </a:solidFill>
                <a:latin typeface="Arial"/>
              </a:rPr>
              <a:t>2 · Sổ tay workspace</a:t>
            </a:r>
          </a:p>
        </p:txBody>
      </p:sp>
      <p:sp>
        <p:nvSpPr>
          <p:cNvPr id="18" name="TextBox 17"/>
          <p:cNvSpPr txBox="1"/>
          <p:nvPr/>
        </p:nvSpPr>
        <p:spPr>
          <a:xfrm>
            <a:off x="4434840" y="1965960"/>
            <a:ext cx="3291840" cy="411480"/>
          </a:xfrm>
          <a:prstGeom prst="rect">
            <a:avLst/>
          </a:prstGeom>
          <a:noFill/>
        </p:spPr>
        <p:txBody>
          <a:bodyPr wrap="square" lIns="45720" rIns="45720" tIns="27432" bIns="27432" anchor="t">
            <a:spAutoFit/>
          </a:bodyPr>
          <a:lstStyle/>
          <a:p>
            <a:pPr algn="l"/>
            <a:r>
              <a:rPr sz="1050" b="1" i="0">
                <a:solidFill>
                  <a:srgbClr val="5E0F18"/>
                </a:solidFill>
                <a:latin typeface="Arial"/>
              </a:rPr>
              <a:t>CLAUDE.md dự án  ·  D:\CongTy_Claude\</a:t>
            </a:r>
          </a:p>
        </p:txBody>
      </p:sp>
      <p:sp>
        <p:nvSpPr>
          <p:cNvPr id="19" name="TextBox 18"/>
          <p:cNvSpPr txBox="1"/>
          <p:nvPr/>
        </p:nvSpPr>
        <p:spPr>
          <a:xfrm>
            <a:off x="4434840" y="2514600"/>
            <a:ext cx="3291840" cy="457200"/>
          </a:xfrm>
          <a:prstGeom prst="rect">
            <a:avLst/>
          </a:prstGeom>
          <a:noFill/>
        </p:spPr>
        <p:txBody>
          <a:bodyPr wrap="square" lIns="45720" rIns="45720" tIns="27432" bIns="27432" anchor="t">
            <a:spAutoFit/>
          </a:bodyPr>
          <a:lstStyle/>
          <a:p>
            <a:pPr algn="l"/>
            <a:r>
              <a:rPr sz="1200" b="0" i="1">
                <a:solidFill>
                  <a:srgbClr val="4E4442"/>
                </a:solidFill>
                <a:latin typeface="Arial"/>
              </a:rPr>
              <a:t>Riêng thư mục này. File quan trọng nhất của cả bộ.</a:t>
            </a:r>
          </a:p>
        </p:txBody>
      </p:sp>
      <p:sp>
        <p:nvSpPr>
          <p:cNvPr id="20" name="TextBox 19"/>
          <p:cNvSpPr txBox="1"/>
          <p:nvPr/>
        </p:nvSpPr>
        <p:spPr>
          <a:xfrm>
            <a:off x="4434840" y="3017520"/>
            <a:ext cx="3291840" cy="2743200"/>
          </a:xfrm>
          <a:prstGeom prst="rect">
            <a:avLst/>
          </a:prstGeom>
          <a:noFill/>
        </p:spPr>
        <p:txBody>
          <a:bodyPr wrap="square" lIns="45720" rIns="45720">
            <a:spAutoFit/>
          </a:bodyPr>
          <a:lstStyle/>
          <a:p>
            <a:pPr>
              <a:spcAft>
                <a:spcPts val="600"/>
              </a:spcAft>
            </a:pPr>
            <a:r>
              <a:rPr sz="1250" b="1">
                <a:solidFill>
                  <a:srgbClr val="C13F28"/>
                </a:solidFill>
                <a:latin typeface="Arial"/>
              </a:rPr>
              <a:t>•  </a:t>
            </a:r>
            <a:r>
              <a:rPr sz="1250" b="0">
                <a:solidFill>
                  <a:srgbClr val="1A1414"/>
                </a:solidFill>
                <a:latin typeface="Arial"/>
              </a:rPr>
              <a:t>Workspace để làm những loại việc nào</a:t>
            </a:r>
          </a:p>
          <a:p>
            <a:pPr>
              <a:spcAft>
                <a:spcPts val="600"/>
              </a:spcAft>
            </a:pPr>
            <a:r>
              <a:rPr sz="1250" b="1">
                <a:solidFill>
                  <a:srgbClr val="C13F28"/>
                </a:solidFill>
                <a:latin typeface="Arial"/>
              </a:rPr>
              <a:t>•  </a:t>
            </a:r>
            <a:r>
              <a:rPr sz="1250" b="0">
                <a:solidFill>
                  <a:srgbClr val="1A1414"/>
                </a:solidFill>
                <a:latin typeface="Arial"/>
              </a:rPr>
              <a:t>Bản đồ thư mục (00, 01, 02…)</a:t>
            </a:r>
          </a:p>
          <a:p>
            <a:pPr>
              <a:spcAft>
                <a:spcPts val="600"/>
              </a:spcAft>
            </a:pPr>
            <a:r>
              <a:rPr sz="1250" b="1">
                <a:solidFill>
                  <a:srgbClr val="C13F28"/>
                </a:solidFill>
                <a:latin typeface="Arial"/>
              </a:rPr>
              <a:t>•  </a:t>
            </a:r>
            <a:r>
              <a:rPr sz="1250" b="0">
                <a:solidFill>
                  <a:srgbClr val="1A1414"/>
                </a:solidFill>
                <a:latin typeface="Arial"/>
              </a:rPr>
              <a:t>Nguồn sự thật: giá, thông số lấy ở file nào</a:t>
            </a:r>
          </a:p>
          <a:p>
            <a:pPr>
              <a:spcAft>
                <a:spcPts val="600"/>
              </a:spcAft>
            </a:pPr>
            <a:r>
              <a:rPr sz="1250" b="1">
                <a:solidFill>
                  <a:srgbClr val="C13F28"/>
                </a:solidFill>
                <a:latin typeface="Arial"/>
              </a:rPr>
              <a:t>•  </a:t>
            </a:r>
            <a:r>
              <a:rPr sz="1250" b="0">
                <a:solidFill>
                  <a:srgbClr val="1A1414"/>
                </a:solidFill>
                <a:latin typeface="Arial"/>
              </a:rPr>
              <a:t>5 quy tắc bất di bất dịch · dưới 150 dòng</a:t>
            </a:r>
          </a:p>
        </p:txBody>
      </p:sp>
      <p:sp>
        <p:nvSpPr>
          <p:cNvPr id="21" name="Rounded Rectangle 20"/>
          <p:cNvSpPr/>
          <p:nvPr/>
        </p:nvSpPr>
        <p:spPr>
          <a:xfrm>
            <a:off x="8046719" y="1554480"/>
            <a:ext cx="3566160" cy="4343400"/>
          </a:xfrm>
          <a:prstGeom prst="roundRect">
            <a:avLst>
              <a:gd name="adj" fmla="val 4102"/>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8046719" y="1554480"/>
            <a:ext cx="3566160" cy="868680"/>
          </a:xfrm>
          <a:prstGeom prst="roundRect">
            <a:avLst>
              <a:gd name="adj" fmla="val 16842"/>
            </a:avLst>
          </a:prstGeom>
          <a:solidFill>
            <a:srgbClr val="FDE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046719" y="2103120"/>
            <a:ext cx="3566160" cy="320040"/>
          </a:xfrm>
          <a:prstGeom prst="rect">
            <a:avLst/>
          </a:prstGeom>
          <a:solidFill>
            <a:srgbClr val="FDE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83879" y="1627632"/>
            <a:ext cx="3291840" cy="365760"/>
          </a:xfrm>
          <a:prstGeom prst="rect">
            <a:avLst/>
          </a:prstGeom>
          <a:noFill/>
        </p:spPr>
        <p:txBody>
          <a:bodyPr wrap="square" lIns="45720" rIns="45720" tIns="27432" bIns="27432" anchor="t">
            <a:spAutoFit/>
          </a:bodyPr>
          <a:lstStyle/>
          <a:p>
            <a:pPr algn="l"/>
            <a:r>
              <a:rPr sz="1500" b="1" i="0">
                <a:solidFill>
                  <a:srgbClr val="C13F28"/>
                </a:solidFill>
                <a:latin typeface="Arial"/>
              </a:rPr>
              <a:t>3 · Kho tài liệu</a:t>
            </a:r>
          </a:p>
        </p:txBody>
      </p:sp>
      <p:sp>
        <p:nvSpPr>
          <p:cNvPr id="25" name="TextBox 24"/>
          <p:cNvSpPr txBox="1"/>
          <p:nvPr/>
        </p:nvSpPr>
        <p:spPr>
          <a:xfrm>
            <a:off x="8183879" y="1965960"/>
            <a:ext cx="3291840" cy="411480"/>
          </a:xfrm>
          <a:prstGeom prst="rect">
            <a:avLst/>
          </a:prstGeom>
          <a:noFill/>
        </p:spPr>
        <p:txBody>
          <a:bodyPr wrap="square" lIns="45720" rIns="45720" tIns="27432" bIns="27432" anchor="t">
            <a:spAutoFit/>
          </a:bodyPr>
          <a:lstStyle/>
          <a:p>
            <a:pPr algn="l"/>
            <a:r>
              <a:rPr sz="1050" b="1" i="0">
                <a:solidFill>
                  <a:srgbClr val="5E0F18"/>
                </a:solidFill>
                <a:latin typeface="Arial"/>
              </a:rPr>
              <a:t>Thư mục con + README.md mỗi thư mục</a:t>
            </a:r>
          </a:p>
        </p:txBody>
      </p:sp>
      <p:sp>
        <p:nvSpPr>
          <p:cNvPr id="26" name="TextBox 25"/>
          <p:cNvSpPr txBox="1"/>
          <p:nvPr/>
        </p:nvSpPr>
        <p:spPr>
          <a:xfrm>
            <a:off x="8183879" y="2514600"/>
            <a:ext cx="3291840" cy="457200"/>
          </a:xfrm>
          <a:prstGeom prst="rect">
            <a:avLst/>
          </a:prstGeom>
          <a:noFill/>
        </p:spPr>
        <p:txBody>
          <a:bodyPr wrap="square" lIns="45720" rIns="45720" tIns="27432" bIns="27432" anchor="t">
            <a:spAutoFit/>
          </a:bodyPr>
          <a:lstStyle/>
          <a:p>
            <a:pPr algn="l"/>
            <a:r>
              <a:rPr sz="1200" b="0" i="1">
                <a:solidFill>
                  <a:srgbClr val="4E4442"/>
                </a:solidFill>
                <a:latin typeface="Arial"/>
              </a:rPr>
              <a:t>Nơi Claude tra cứu khi làm việc thật.</a:t>
            </a:r>
          </a:p>
        </p:txBody>
      </p:sp>
      <p:sp>
        <p:nvSpPr>
          <p:cNvPr id="27" name="TextBox 26"/>
          <p:cNvSpPr txBox="1"/>
          <p:nvPr/>
        </p:nvSpPr>
        <p:spPr>
          <a:xfrm>
            <a:off x="8183879" y="3017520"/>
            <a:ext cx="3291840" cy="2743200"/>
          </a:xfrm>
          <a:prstGeom prst="rect">
            <a:avLst/>
          </a:prstGeom>
          <a:noFill/>
        </p:spPr>
        <p:txBody>
          <a:bodyPr wrap="square" lIns="45720" rIns="45720">
            <a:spAutoFit/>
          </a:bodyPr>
          <a:lstStyle/>
          <a:p>
            <a:pPr>
              <a:spcAft>
                <a:spcPts val="600"/>
              </a:spcAft>
            </a:pPr>
            <a:r>
              <a:rPr sz="1250" b="1">
                <a:solidFill>
                  <a:srgbClr val="C13F28"/>
                </a:solidFill>
                <a:latin typeface="Arial"/>
              </a:rPr>
              <a:t>•  </a:t>
            </a:r>
            <a:r>
              <a:rPr sz="1250" b="0">
                <a:solidFill>
                  <a:srgbClr val="1A1414"/>
                </a:solidFill>
                <a:latin typeface="Arial"/>
              </a:rPr>
              <a:t>01-tai-lieu-goc: CHỈ ĐỌC</a:t>
            </a:r>
          </a:p>
          <a:p>
            <a:pPr>
              <a:spcAft>
                <a:spcPts val="600"/>
              </a:spcAft>
            </a:pPr>
            <a:r>
              <a:rPr sz="1250" b="1">
                <a:solidFill>
                  <a:srgbClr val="C13F28"/>
                </a:solidFill>
                <a:latin typeface="Arial"/>
              </a:rPr>
              <a:t>•  </a:t>
            </a:r>
            <a:r>
              <a:rPr sz="1250" b="0">
                <a:solidFill>
                  <a:srgbClr val="1A1414"/>
                </a:solidFill>
                <a:latin typeface="Arial"/>
              </a:rPr>
              <a:t>02-kien-thuc: nguồn sự thật đã trích, có ghi nguồn</a:t>
            </a:r>
          </a:p>
          <a:p>
            <a:pPr>
              <a:spcAft>
                <a:spcPts val="600"/>
              </a:spcAft>
            </a:pPr>
            <a:r>
              <a:rPr sz="1250" b="1">
                <a:solidFill>
                  <a:srgbClr val="C13F28"/>
                </a:solidFill>
                <a:latin typeface="Arial"/>
              </a:rPr>
              <a:t>•  </a:t>
            </a:r>
            <a:r>
              <a:rPr sz="1250" b="0">
                <a:solidFill>
                  <a:srgbClr val="1A1414"/>
                </a:solidFill>
                <a:latin typeface="Arial"/>
              </a:rPr>
              <a:t>10-khach-hang: mỗi khách một thư mục, 6 giai đoạn</a:t>
            </a:r>
          </a:p>
          <a:p>
            <a:pPr>
              <a:spcAft>
                <a:spcPts val="600"/>
              </a:spcAft>
            </a:pPr>
            <a:r>
              <a:rPr sz="1250" b="1">
                <a:solidFill>
                  <a:srgbClr val="C13F28"/>
                </a:solidFill>
                <a:latin typeface="Arial"/>
              </a:rPr>
              <a:t>•  </a:t>
            </a:r>
            <a:r>
              <a:rPr sz="1250" b="0">
                <a:solidFill>
                  <a:srgbClr val="1A1414"/>
                </a:solidFill>
                <a:latin typeface="Arial"/>
              </a:rPr>
              <a:t>40-web · 50-bao-cao · .claude/skills</a:t>
            </a:r>
          </a:p>
        </p:txBody>
      </p:sp>
      <p:sp>
        <p:nvSpPr>
          <p:cNvPr id="28" name="TextBox 27"/>
          <p:cNvSpPr txBox="1"/>
          <p:nvPr/>
        </p:nvSpPr>
        <p:spPr>
          <a:xfrm>
            <a:off x="548640" y="5989320"/>
            <a:ext cx="11064240" cy="274320"/>
          </a:xfrm>
          <a:prstGeom prst="rect">
            <a:avLst/>
          </a:prstGeom>
          <a:noFill/>
        </p:spPr>
        <p:txBody>
          <a:bodyPr wrap="square" lIns="45720" rIns="45720" tIns="27432" bIns="27432" anchor="t">
            <a:spAutoFit/>
          </a:bodyPr>
          <a:lstStyle/>
          <a:p>
            <a:pPr algn="l"/>
            <a:r>
              <a:rPr sz="1250" b="0" i="1">
                <a:solidFill>
                  <a:srgbClr val="7E7270"/>
                </a:solidFill>
                <a:latin typeface="Arial"/>
              </a:rPr>
              <a:t>Claude đọc cả hai file CLAUDE.md mỗi lần bắt đầu phiên — viết gì vào đó là dặn được mãi.</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3 · KHỞI TẠO DỰ ÁN</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BA TỜ KHAI — MỖI TỜ CHỨA GÌ</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19</a:t>
            </a:r>
          </a:p>
        </p:txBody>
      </p:sp>
      <p:pic>
        <p:nvPicPr>
          <p:cNvPr id="7" name="Picture 6" descr="ba-to-khai.png"/>
          <p:cNvPicPr>
            <a:picLocks noChangeAspect="1"/>
          </p:cNvPicPr>
          <p:nvPr/>
        </p:nvPicPr>
        <p:blipFill>
          <a:blip r:embed="rId3"/>
          <a:stretch>
            <a:fillRect/>
          </a:stretch>
        </p:blipFill>
        <p:spPr>
          <a:xfrm>
            <a:off x="548640" y="1371600"/>
            <a:ext cx="11091672" cy="2923447"/>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3 · KHỞI TẠO DỰ ÁN</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BẢN ĐỒ THƯ MỤC GỢI Ý CHO DOANH NGHIỆP SẢN XUẤT</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20</a:t>
            </a:r>
          </a:p>
        </p:txBody>
      </p:sp>
      <p:sp>
        <p:nvSpPr>
          <p:cNvPr id="7" name="Rounded Rectangle 6"/>
          <p:cNvSpPr/>
          <p:nvPr/>
        </p:nvSpPr>
        <p:spPr>
          <a:xfrm>
            <a:off x="548640" y="1554480"/>
            <a:ext cx="6583680" cy="4480560"/>
          </a:xfrm>
          <a:prstGeom prst="roundRect">
            <a:avLst>
              <a:gd name="adj" fmla="val 2857"/>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1691640"/>
            <a:ext cx="6309360" cy="4206240"/>
          </a:xfrm>
          <a:prstGeom prst="rect">
            <a:avLst/>
          </a:prstGeom>
          <a:noFill/>
        </p:spPr>
        <p:txBody>
          <a:bodyPr wrap="square" lIns="45720" rIns="45720" tIns="27432" bIns="27432" anchor="t">
            <a:spAutoFit/>
          </a:bodyPr>
          <a:lstStyle/>
          <a:p>
            <a:pPr algn="l">
              <a:spcAft>
                <a:spcPts val="400"/>
              </a:spcAft>
            </a:pPr>
            <a:r>
              <a:rPr sz="1250" b="0" i="0">
                <a:solidFill>
                  <a:srgbClr val="1A1414"/>
                </a:solidFill>
                <a:latin typeface="Consolas"/>
              </a:rPr>
              <a:t>D:\CongTy_Claude\</a:t>
            </a:r>
          </a:p>
          <a:p>
            <a:pPr algn="l">
              <a:spcAft>
                <a:spcPts val="400"/>
              </a:spcAft>
            </a:pPr>
            <a:r>
              <a:rPr sz="1250" b="0" i="0">
                <a:solidFill>
                  <a:srgbClr val="1A1414"/>
                </a:solidFill>
                <a:latin typeface="Consolas"/>
              </a:rPr>
              <a:t>├─ CLAUDE.md              sổ tay workspace</a:t>
            </a:r>
          </a:p>
          <a:p>
            <a:pPr algn="l">
              <a:spcAft>
                <a:spcPts val="400"/>
              </a:spcAft>
            </a:pPr>
            <a:r>
              <a:rPr sz="1250" b="0" i="0">
                <a:solidFill>
                  <a:srgbClr val="1A1414"/>
                </a:solidFill>
                <a:latin typeface="Consolas"/>
              </a:rPr>
              <a:t>├─ 00-nhan-dien\          logo, font, màu, mẫu bìa</a:t>
            </a:r>
          </a:p>
          <a:p>
            <a:pPr algn="l">
              <a:spcAft>
                <a:spcPts val="400"/>
              </a:spcAft>
            </a:pPr>
            <a:r>
              <a:rPr sz="1250" b="0" i="0">
                <a:solidFill>
                  <a:srgbClr val="1A1414"/>
                </a:solidFill>
                <a:latin typeface="Consolas"/>
              </a:rPr>
              <a:t>├─ 01-tai-lieu-goc\       CHỈ ĐỌC: catalogue, bản vẽ, hồ sơ năng lực</a:t>
            </a:r>
          </a:p>
          <a:p>
            <a:pPr algn="l">
              <a:spcAft>
                <a:spcPts val="400"/>
              </a:spcAft>
            </a:pPr>
            <a:r>
              <a:rPr sz="1250" b="0" i="0">
                <a:solidFill>
                  <a:srgbClr val="1A1414"/>
                </a:solidFill>
                <a:latin typeface="Consolas"/>
              </a:rPr>
              <a:t>├─ 02-kien-thuc\          NGUỒN SỰ THẬT: san-pham.json · bang-gia.json</a:t>
            </a:r>
          </a:p>
          <a:p>
            <a:pPr algn="l">
              <a:spcAft>
                <a:spcPts val="400"/>
              </a:spcAft>
            </a:pPr>
            <a:r>
              <a:rPr sz="1250" b="0" i="0">
                <a:solidFill>
                  <a:srgbClr val="1A1414"/>
                </a:solidFill>
                <a:latin typeface="Consolas"/>
              </a:rPr>
              <a:t>├─ 10-khach-hang\         SỔ DỰ ÁN: mỗi khách một thư mục, 6 giai đoạn</a:t>
            </a:r>
          </a:p>
          <a:p>
            <a:pPr algn="l">
              <a:spcAft>
                <a:spcPts val="400"/>
              </a:spcAft>
            </a:pPr>
            <a:r>
              <a:rPr sz="1250" b="0" i="0">
                <a:solidFill>
                  <a:srgbClr val="1A1414"/>
                </a:solidFill>
                <a:latin typeface="Consolas"/>
              </a:rPr>
              <a:t>├─ 20-san-xuat\           báo cáo sản xuất, kế hoạch, sự cố</a:t>
            </a:r>
          </a:p>
          <a:p>
            <a:pPr algn="l">
              <a:spcAft>
                <a:spcPts val="400"/>
              </a:spcAft>
            </a:pPr>
            <a:r>
              <a:rPr sz="1250" b="0" i="0">
                <a:solidFill>
                  <a:srgbClr val="1A1414"/>
                </a:solidFill>
                <a:latin typeface="Consolas"/>
              </a:rPr>
              <a:t>├─ 30-noi-bo\             quy định, mẫu phiếu, duyệt chi</a:t>
            </a:r>
          </a:p>
          <a:p>
            <a:pPr algn="l">
              <a:spcAft>
                <a:spcPts val="400"/>
              </a:spcAft>
            </a:pPr>
            <a:r>
              <a:rPr sz="1250" b="0" i="0">
                <a:solidFill>
                  <a:srgbClr val="1A1414"/>
                </a:solidFill>
                <a:latin typeface="Consolas"/>
              </a:rPr>
              <a:t>├─ 40-web\                website nội bộ và trang gửi khách (Phần 4)</a:t>
            </a:r>
          </a:p>
          <a:p>
            <a:pPr algn="l">
              <a:spcAft>
                <a:spcPts val="400"/>
              </a:spcAft>
            </a:pPr>
            <a:r>
              <a:rPr sz="1250" b="0" i="0">
                <a:solidFill>
                  <a:srgbClr val="1A1414"/>
                </a:solidFill>
                <a:latin typeface="Consolas"/>
              </a:rPr>
              <a:t>├─ 50-bao-cao\            báo cáo tuần/tháng Claude tổng hợp</a:t>
            </a:r>
          </a:p>
          <a:p>
            <a:pPr algn="l">
              <a:spcAft>
                <a:spcPts val="400"/>
              </a:spcAft>
            </a:pPr>
            <a:r>
              <a:rPr sz="1250" b="0" i="0">
                <a:solidFill>
                  <a:srgbClr val="1A1414"/>
                </a:solidFill>
                <a:latin typeface="Consolas"/>
              </a:rPr>
              <a:t>└─ .claude\skills\        quy trình chuẩn cho AI (Phần 5)</a:t>
            </a:r>
          </a:p>
        </p:txBody>
      </p:sp>
      <p:sp>
        <p:nvSpPr>
          <p:cNvPr id="9" name="Rounded Rectangle 8"/>
          <p:cNvSpPr/>
          <p:nvPr/>
        </p:nvSpPr>
        <p:spPr>
          <a:xfrm>
            <a:off x="7406640" y="1554480"/>
            <a:ext cx="4251960" cy="2103120"/>
          </a:xfrm>
          <a:prstGeom prst="roundRect">
            <a:avLst>
              <a:gd name="adj" fmla="val 6086"/>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71231" y="1645920"/>
            <a:ext cx="3922776" cy="256032"/>
          </a:xfrm>
          <a:prstGeom prst="rect">
            <a:avLst/>
          </a:prstGeom>
          <a:noFill/>
        </p:spPr>
        <p:txBody>
          <a:bodyPr wrap="square" lIns="45720" rIns="45720" tIns="27432" bIns="27432" anchor="t">
            <a:spAutoFit/>
          </a:bodyPr>
          <a:lstStyle/>
          <a:p>
            <a:pPr algn="l"/>
            <a:r>
              <a:rPr sz="1000" b="1" i="0">
                <a:solidFill>
                  <a:srgbClr val="A15C00"/>
                </a:solidFill>
                <a:latin typeface="Arial"/>
              </a:rPr>
              <a:t>BÀI HỌC: CLAUDE.MD PHẢI NGẮN</a:t>
            </a:r>
          </a:p>
        </p:txBody>
      </p:sp>
      <p:sp>
        <p:nvSpPr>
          <p:cNvPr id="11" name="TextBox 10"/>
          <p:cNvSpPr txBox="1"/>
          <p:nvPr/>
        </p:nvSpPr>
        <p:spPr>
          <a:xfrm>
            <a:off x="7571231" y="1901952"/>
            <a:ext cx="3922776" cy="1691639"/>
          </a:xfrm>
          <a:prstGeom prst="rect">
            <a:avLst/>
          </a:prstGeom>
          <a:noFill/>
        </p:spPr>
        <p:txBody>
          <a:bodyPr wrap="square" lIns="45720" rIns="45720" tIns="27432" bIns="27432" anchor="t">
            <a:spAutoFit/>
          </a:bodyPr>
          <a:lstStyle/>
          <a:p>
            <a:pPr algn="l">
              <a:spcAft>
                <a:spcPts val="300"/>
              </a:spcAft>
            </a:pPr>
            <a:r>
              <a:rPr sz="1250" b="0" i="0">
                <a:solidFill>
                  <a:srgbClr val="1A1414"/>
                </a:solidFill>
                <a:latin typeface="Arial"/>
              </a:rPr>
              <a:t>Sổ tay của Roboworld từng phình lên 1.887 dòng. Claude đọc chậm, bỏ sót quy tắc. Đã tách: CLAUDE.md = mục lục và luật; chi tiết từng mảng sang README của thư mục đó.</a:t>
            </a:r>
          </a:p>
        </p:txBody>
      </p:sp>
      <p:sp>
        <p:nvSpPr>
          <p:cNvPr id="12" name="Rounded Rectangle 11"/>
          <p:cNvSpPr/>
          <p:nvPr/>
        </p:nvSpPr>
        <p:spPr>
          <a:xfrm>
            <a:off x="7406640" y="3840480"/>
            <a:ext cx="4251960" cy="2194560"/>
          </a:xfrm>
          <a:prstGeom prst="roundRect">
            <a:avLst>
              <a:gd name="adj" fmla="val 5833"/>
            </a:avLst>
          </a:prstGeom>
          <a:solidFill>
            <a:srgbClr val="E3F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71231" y="3931920"/>
            <a:ext cx="3922776" cy="256032"/>
          </a:xfrm>
          <a:prstGeom prst="rect">
            <a:avLst/>
          </a:prstGeom>
          <a:noFill/>
        </p:spPr>
        <p:txBody>
          <a:bodyPr wrap="square" lIns="45720" rIns="45720" tIns="27432" bIns="27432" anchor="t">
            <a:spAutoFit/>
          </a:bodyPr>
          <a:lstStyle/>
          <a:p>
            <a:pPr algn="l"/>
            <a:r>
              <a:rPr sz="1000" b="1" i="0">
                <a:solidFill>
                  <a:srgbClr val="1F7A5C"/>
                </a:solidFill>
                <a:latin typeface="Arial"/>
              </a:rPr>
              <a:t>BÀI KIỂM TRA 3 CÂU (MỞ PHIÊN MỚI)</a:t>
            </a:r>
          </a:p>
        </p:txBody>
      </p:sp>
      <p:sp>
        <p:nvSpPr>
          <p:cNvPr id="14" name="TextBox 13"/>
          <p:cNvSpPr txBox="1"/>
          <p:nvPr/>
        </p:nvSpPr>
        <p:spPr>
          <a:xfrm>
            <a:off x="7571231" y="4187952"/>
            <a:ext cx="3922776" cy="1783080"/>
          </a:xfrm>
          <a:prstGeom prst="rect">
            <a:avLst/>
          </a:prstGeom>
          <a:noFill/>
        </p:spPr>
        <p:txBody>
          <a:bodyPr wrap="square" lIns="45720" rIns="45720" tIns="27432" bIns="27432" anchor="t">
            <a:spAutoFit/>
          </a:bodyPr>
          <a:lstStyle/>
          <a:p>
            <a:pPr algn="l">
              <a:spcAft>
                <a:spcPts val="300"/>
              </a:spcAft>
            </a:pPr>
            <a:r>
              <a:rPr sz="1250" b="0" i="0">
                <a:solidFill>
                  <a:srgbClr val="1A1414"/>
                </a:solidFill>
                <a:latin typeface="Arial"/>
              </a:rPr>
              <a:t>1. “Giá sản phẩm chủ lực bao nhiêu, lấy ở file nào?”
2. “Khách Minh Phát đang ở giai đoạn nào?”
3. “Xoá hết thư mục cũ đi.” → phải HỎI LẠI, không làm ngay.
Trượt câu nào, sửa CLAUDE.md đúng chỗ đó.</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3 · KHỞI TẠO DỰ ÁN</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GIAO TÀI LIỆU ĐỂ CLAUDE TỰ XẾP — BA LƯỢT, KHÔNG XOÁ GÌ</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21</a:t>
            </a:r>
          </a:p>
        </p:txBody>
      </p:sp>
      <p:sp>
        <p:nvSpPr>
          <p:cNvPr id="7" name="Rounded Rectangle 6"/>
          <p:cNvSpPr/>
          <p:nvPr/>
        </p:nvSpPr>
        <p:spPr>
          <a:xfrm>
            <a:off x="548640" y="1645920"/>
            <a:ext cx="2103120" cy="3291840"/>
          </a:xfrm>
          <a:prstGeom prst="roundRect">
            <a:avLst>
              <a:gd name="adj" fmla="val 608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85800" y="17830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7830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1</a:t>
            </a:r>
          </a:p>
        </p:txBody>
      </p:sp>
      <p:sp>
        <p:nvSpPr>
          <p:cNvPr id="10" name="TextBox 9"/>
          <p:cNvSpPr txBox="1"/>
          <p:nvPr/>
        </p:nvSpPr>
        <p:spPr>
          <a:xfrm>
            <a:off x="685800" y="2377440"/>
            <a:ext cx="1828800" cy="548640"/>
          </a:xfrm>
          <a:prstGeom prst="rect">
            <a:avLst/>
          </a:prstGeom>
          <a:noFill/>
        </p:spPr>
        <p:txBody>
          <a:bodyPr wrap="square" lIns="45720" rIns="45720" tIns="27432" bIns="27432" anchor="t">
            <a:spAutoFit/>
          </a:bodyPr>
          <a:lstStyle/>
          <a:p>
            <a:pPr algn="l"/>
            <a:r>
              <a:rPr sz="1350" b="1" i="0">
                <a:solidFill>
                  <a:srgbClr val="5E0F18"/>
                </a:solidFill>
                <a:latin typeface="Arial"/>
              </a:rPr>
              <a:t>Gom về một chỗ</a:t>
            </a:r>
          </a:p>
        </p:txBody>
      </p:sp>
      <p:sp>
        <p:nvSpPr>
          <p:cNvPr id="11" name="TextBox 10"/>
          <p:cNvSpPr txBox="1"/>
          <p:nvPr/>
        </p:nvSpPr>
        <p:spPr>
          <a:xfrm>
            <a:off x="685800" y="2926080"/>
            <a:ext cx="1828800" cy="1920240"/>
          </a:xfrm>
          <a:prstGeom prst="rect">
            <a:avLst/>
          </a:prstGeom>
          <a:noFill/>
        </p:spPr>
        <p:txBody>
          <a:bodyPr wrap="square" lIns="45720" rIns="45720" tIns="27432" bIns="27432" anchor="t">
            <a:spAutoFit/>
          </a:bodyPr>
          <a:lstStyle/>
          <a:p>
            <a:pPr algn="l"/>
            <a:r>
              <a:rPr sz="1150" b="0" i="0">
                <a:solidFill>
                  <a:srgbClr val="4E4442"/>
                </a:solidFill>
                <a:latin typeface="Arial"/>
              </a:rPr>
              <a:t>Copy mọi thứ vào _tai-lieu-moi\. Bản gốc để nguyên chỗ cũ. Không cần sắp xếp.</a:t>
            </a:r>
          </a:p>
        </p:txBody>
      </p:sp>
      <p:sp>
        <p:nvSpPr>
          <p:cNvPr id="12" name="TextBox 11"/>
          <p:cNvSpPr txBox="1"/>
          <p:nvPr/>
        </p:nvSpPr>
        <p:spPr>
          <a:xfrm>
            <a:off x="2651760" y="3017520"/>
            <a:ext cx="137160" cy="457200"/>
          </a:xfrm>
          <a:prstGeom prst="rect">
            <a:avLst/>
          </a:prstGeom>
          <a:noFill/>
        </p:spPr>
        <p:txBody>
          <a:bodyPr wrap="square" lIns="0" rIns="0" tIns="27432" bIns="27432" anchor="t">
            <a:spAutoFit/>
          </a:bodyPr>
          <a:lstStyle/>
          <a:p>
            <a:pPr algn="ctr"/>
            <a:r>
              <a:rPr sz="2200" b="1" i="0">
                <a:solidFill>
                  <a:srgbClr val="E83636"/>
                </a:solidFill>
                <a:latin typeface="Arial"/>
              </a:rPr>
              <a:t>›</a:t>
            </a:r>
          </a:p>
        </p:txBody>
      </p:sp>
      <p:sp>
        <p:nvSpPr>
          <p:cNvPr id="13" name="Rounded Rectangle 12"/>
          <p:cNvSpPr/>
          <p:nvPr/>
        </p:nvSpPr>
        <p:spPr>
          <a:xfrm>
            <a:off x="2788920" y="1645920"/>
            <a:ext cx="2103120" cy="3291840"/>
          </a:xfrm>
          <a:prstGeom prst="roundRect">
            <a:avLst>
              <a:gd name="adj" fmla="val 608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2926080" y="17830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926080" y="17830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2</a:t>
            </a:r>
          </a:p>
        </p:txBody>
      </p:sp>
      <p:sp>
        <p:nvSpPr>
          <p:cNvPr id="16" name="TextBox 15"/>
          <p:cNvSpPr txBox="1"/>
          <p:nvPr/>
        </p:nvSpPr>
        <p:spPr>
          <a:xfrm>
            <a:off x="2926080" y="2377440"/>
            <a:ext cx="1828800" cy="548640"/>
          </a:xfrm>
          <a:prstGeom prst="rect">
            <a:avLst/>
          </a:prstGeom>
          <a:noFill/>
        </p:spPr>
        <p:txBody>
          <a:bodyPr wrap="square" lIns="45720" rIns="45720" tIns="27432" bIns="27432" anchor="t">
            <a:spAutoFit/>
          </a:bodyPr>
          <a:lstStyle/>
          <a:p>
            <a:pPr algn="l"/>
            <a:r>
              <a:rPr sz="1350" b="1" i="0">
                <a:solidFill>
                  <a:srgbClr val="5E0F18"/>
                </a:solidFill>
                <a:latin typeface="Arial"/>
              </a:rPr>
              <a:t>Lượt 1 · Lập bảng kê</a:t>
            </a:r>
          </a:p>
        </p:txBody>
      </p:sp>
      <p:sp>
        <p:nvSpPr>
          <p:cNvPr id="17" name="TextBox 16"/>
          <p:cNvSpPr txBox="1"/>
          <p:nvPr/>
        </p:nvSpPr>
        <p:spPr>
          <a:xfrm>
            <a:off x="2926080" y="2926080"/>
            <a:ext cx="1828800" cy="1920240"/>
          </a:xfrm>
          <a:prstGeom prst="rect">
            <a:avLst/>
          </a:prstGeom>
          <a:noFill/>
        </p:spPr>
        <p:txBody>
          <a:bodyPr wrap="square" lIns="45720" rIns="45720" tIns="27432" bIns="27432" anchor="t">
            <a:spAutoFit/>
          </a:bodyPr>
          <a:lstStyle/>
          <a:p>
            <a:pPr algn="l"/>
            <a:r>
              <a:rPr sz="1150" b="0" i="0">
                <a:solidFill>
                  <a:srgbClr val="4E4442"/>
                </a:solidFill>
                <a:latin typeface="Arial"/>
              </a:rPr>
              <a:t>Claude đọc lướt từng file, lập BANG-KE.md: tên · loại · tóm tắt · thư mục đích · độ tin cậy. CHƯA di chuyển.</a:t>
            </a:r>
          </a:p>
        </p:txBody>
      </p:sp>
      <p:sp>
        <p:nvSpPr>
          <p:cNvPr id="18" name="TextBox 17"/>
          <p:cNvSpPr txBox="1"/>
          <p:nvPr/>
        </p:nvSpPr>
        <p:spPr>
          <a:xfrm>
            <a:off x="4892040" y="3017520"/>
            <a:ext cx="137160" cy="457200"/>
          </a:xfrm>
          <a:prstGeom prst="rect">
            <a:avLst/>
          </a:prstGeom>
          <a:noFill/>
        </p:spPr>
        <p:txBody>
          <a:bodyPr wrap="square" lIns="0" rIns="0" tIns="27432" bIns="27432" anchor="t">
            <a:spAutoFit/>
          </a:bodyPr>
          <a:lstStyle/>
          <a:p>
            <a:pPr algn="ctr"/>
            <a:r>
              <a:rPr sz="2200" b="1" i="0">
                <a:solidFill>
                  <a:srgbClr val="E83636"/>
                </a:solidFill>
                <a:latin typeface="Arial"/>
              </a:rPr>
              <a:t>›</a:t>
            </a:r>
          </a:p>
        </p:txBody>
      </p:sp>
      <p:sp>
        <p:nvSpPr>
          <p:cNvPr id="19" name="Rounded Rectangle 18"/>
          <p:cNvSpPr/>
          <p:nvPr/>
        </p:nvSpPr>
        <p:spPr>
          <a:xfrm>
            <a:off x="5029200" y="1645920"/>
            <a:ext cx="2103120" cy="3291840"/>
          </a:xfrm>
          <a:prstGeom prst="roundRect">
            <a:avLst>
              <a:gd name="adj" fmla="val 608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5166360" y="17830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166360" y="17830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3</a:t>
            </a:r>
          </a:p>
        </p:txBody>
      </p:sp>
      <p:sp>
        <p:nvSpPr>
          <p:cNvPr id="22" name="TextBox 21"/>
          <p:cNvSpPr txBox="1"/>
          <p:nvPr/>
        </p:nvSpPr>
        <p:spPr>
          <a:xfrm>
            <a:off x="5166360" y="2377440"/>
            <a:ext cx="1828800" cy="548640"/>
          </a:xfrm>
          <a:prstGeom prst="rect">
            <a:avLst/>
          </a:prstGeom>
          <a:noFill/>
        </p:spPr>
        <p:txBody>
          <a:bodyPr wrap="square" lIns="45720" rIns="45720" tIns="27432" bIns="27432" anchor="t">
            <a:spAutoFit/>
          </a:bodyPr>
          <a:lstStyle/>
          <a:p>
            <a:pPr algn="l"/>
            <a:r>
              <a:rPr sz="1350" b="1" i="0">
                <a:solidFill>
                  <a:srgbClr val="5E0F18"/>
                </a:solidFill>
                <a:latin typeface="Arial"/>
              </a:rPr>
              <a:t>Sếp duyệt bảng kê</a:t>
            </a:r>
          </a:p>
        </p:txBody>
      </p:sp>
      <p:sp>
        <p:nvSpPr>
          <p:cNvPr id="23" name="TextBox 22"/>
          <p:cNvSpPr txBox="1"/>
          <p:nvPr/>
        </p:nvSpPr>
        <p:spPr>
          <a:xfrm>
            <a:off x="5166360" y="2926080"/>
            <a:ext cx="1828800" cy="1920240"/>
          </a:xfrm>
          <a:prstGeom prst="rect">
            <a:avLst/>
          </a:prstGeom>
          <a:noFill/>
        </p:spPr>
        <p:txBody>
          <a:bodyPr wrap="square" lIns="45720" rIns="45720" tIns="27432" bIns="27432" anchor="t">
            <a:spAutoFit/>
          </a:bodyPr>
          <a:lstStyle/>
          <a:p>
            <a:pPr algn="l"/>
            <a:r>
              <a:rPr sz="1150" b="0" i="0">
                <a:solidFill>
                  <a:srgbClr val="4E4442"/>
                </a:solidFill>
                <a:latin typeface="Arial"/>
              </a:rPr>
              <a:t>Sửa chỗ đoán sai thư mục đích. 10 phút cho 100 file — bước duy nhất cần Sếp.</a:t>
            </a:r>
          </a:p>
        </p:txBody>
      </p:sp>
      <p:sp>
        <p:nvSpPr>
          <p:cNvPr id="24" name="TextBox 23"/>
          <p:cNvSpPr txBox="1"/>
          <p:nvPr/>
        </p:nvSpPr>
        <p:spPr>
          <a:xfrm>
            <a:off x="7132320" y="3017520"/>
            <a:ext cx="137160" cy="457200"/>
          </a:xfrm>
          <a:prstGeom prst="rect">
            <a:avLst/>
          </a:prstGeom>
          <a:noFill/>
        </p:spPr>
        <p:txBody>
          <a:bodyPr wrap="square" lIns="0" rIns="0" tIns="27432" bIns="27432" anchor="t">
            <a:spAutoFit/>
          </a:bodyPr>
          <a:lstStyle/>
          <a:p>
            <a:pPr algn="ctr"/>
            <a:r>
              <a:rPr sz="2200" b="1" i="0">
                <a:solidFill>
                  <a:srgbClr val="E83636"/>
                </a:solidFill>
                <a:latin typeface="Arial"/>
              </a:rPr>
              <a:t>›</a:t>
            </a:r>
          </a:p>
        </p:txBody>
      </p:sp>
      <p:sp>
        <p:nvSpPr>
          <p:cNvPr id="25" name="Rounded Rectangle 24"/>
          <p:cNvSpPr/>
          <p:nvPr/>
        </p:nvSpPr>
        <p:spPr>
          <a:xfrm>
            <a:off x="7269480" y="1645920"/>
            <a:ext cx="2103120" cy="3291840"/>
          </a:xfrm>
          <a:prstGeom prst="roundRect">
            <a:avLst>
              <a:gd name="adj" fmla="val 608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7406640" y="17830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406640" y="17830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4</a:t>
            </a:r>
          </a:p>
        </p:txBody>
      </p:sp>
      <p:sp>
        <p:nvSpPr>
          <p:cNvPr id="28" name="TextBox 27"/>
          <p:cNvSpPr txBox="1"/>
          <p:nvPr/>
        </p:nvSpPr>
        <p:spPr>
          <a:xfrm>
            <a:off x="7406640" y="2377440"/>
            <a:ext cx="1828800" cy="548640"/>
          </a:xfrm>
          <a:prstGeom prst="rect">
            <a:avLst/>
          </a:prstGeom>
          <a:noFill/>
        </p:spPr>
        <p:txBody>
          <a:bodyPr wrap="square" lIns="45720" rIns="45720" tIns="27432" bIns="27432" anchor="t">
            <a:spAutoFit/>
          </a:bodyPr>
          <a:lstStyle/>
          <a:p>
            <a:pPr algn="l"/>
            <a:r>
              <a:rPr sz="1350" b="1" i="0">
                <a:solidFill>
                  <a:srgbClr val="5E0F18"/>
                </a:solidFill>
                <a:latin typeface="Arial"/>
              </a:rPr>
              <a:t>Lượt 2 · Copy theo bảng</a:t>
            </a:r>
          </a:p>
        </p:txBody>
      </p:sp>
      <p:sp>
        <p:nvSpPr>
          <p:cNvPr id="29" name="TextBox 28"/>
          <p:cNvSpPr txBox="1"/>
          <p:nvPr/>
        </p:nvSpPr>
        <p:spPr>
          <a:xfrm>
            <a:off x="7406640" y="2926080"/>
            <a:ext cx="1828800" cy="1920240"/>
          </a:xfrm>
          <a:prstGeom prst="rect">
            <a:avLst/>
          </a:prstGeom>
          <a:noFill/>
        </p:spPr>
        <p:txBody>
          <a:bodyPr wrap="square" lIns="45720" rIns="45720" tIns="27432" bIns="27432" anchor="t">
            <a:spAutoFit/>
          </a:bodyPr>
          <a:lstStyle/>
          <a:p>
            <a:pPr algn="l"/>
            <a:r>
              <a:rPr sz="1150" b="0" i="0">
                <a:solidFill>
                  <a:srgbClr val="4E4442"/>
                </a:solidFill>
                <a:latin typeface="Arial"/>
              </a:rPr>
              <a:t>Copy vào đúng thư mục, viết README mỗi thư mục, ĐẾM file hai bên phải khớp. Không xoá bản gốc. Commit.</a:t>
            </a:r>
          </a:p>
        </p:txBody>
      </p:sp>
      <p:sp>
        <p:nvSpPr>
          <p:cNvPr id="30" name="TextBox 29"/>
          <p:cNvSpPr txBox="1"/>
          <p:nvPr/>
        </p:nvSpPr>
        <p:spPr>
          <a:xfrm>
            <a:off x="9372600" y="3017520"/>
            <a:ext cx="137160" cy="457200"/>
          </a:xfrm>
          <a:prstGeom prst="rect">
            <a:avLst/>
          </a:prstGeom>
          <a:noFill/>
        </p:spPr>
        <p:txBody>
          <a:bodyPr wrap="square" lIns="0" rIns="0" tIns="27432" bIns="27432" anchor="t">
            <a:spAutoFit/>
          </a:bodyPr>
          <a:lstStyle/>
          <a:p>
            <a:pPr algn="ctr"/>
            <a:r>
              <a:rPr sz="2200" b="1" i="0">
                <a:solidFill>
                  <a:srgbClr val="E83636"/>
                </a:solidFill>
                <a:latin typeface="Arial"/>
              </a:rPr>
              <a:t>›</a:t>
            </a:r>
          </a:p>
        </p:txBody>
      </p:sp>
      <p:sp>
        <p:nvSpPr>
          <p:cNvPr id="31" name="Rounded Rectangle 30"/>
          <p:cNvSpPr/>
          <p:nvPr/>
        </p:nvSpPr>
        <p:spPr>
          <a:xfrm>
            <a:off x="9509760" y="1645920"/>
            <a:ext cx="2103120" cy="3291840"/>
          </a:xfrm>
          <a:prstGeom prst="roundRect">
            <a:avLst>
              <a:gd name="adj" fmla="val 608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9646920" y="17830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646920" y="17830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5</a:t>
            </a:r>
          </a:p>
        </p:txBody>
      </p:sp>
      <p:sp>
        <p:nvSpPr>
          <p:cNvPr id="34" name="TextBox 33"/>
          <p:cNvSpPr txBox="1"/>
          <p:nvPr/>
        </p:nvSpPr>
        <p:spPr>
          <a:xfrm>
            <a:off x="9646920" y="2377440"/>
            <a:ext cx="1828800" cy="548640"/>
          </a:xfrm>
          <a:prstGeom prst="rect">
            <a:avLst/>
          </a:prstGeom>
          <a:noFill/>
        </p:spPr>
        <p:txBody>
          <a:bodyPr wrap="square" lIns="45720" rIns="45720" tIns="27432" bIns="27432" anchor="t">
            <a:spAutoFit/>
          </a:bodyPr>
          <a:lstStyle/>
          <a:p>
            <a:pPr algn="l"/>
            <a:r>
              <a:rPr sz="1350" b="1" i="0">
                <a:solidFill>
                  <a:srgbClr val="5E0F18"/>
                </a:solidFill>
                <a:latin typeface="Arial"/>
              </a:rPr>
              <a:t>Lượt 3 · Rút nguồn sự thật</a:t>
            </a:r>
          </a:p>
        </p:txBody>
      </p:sp>
      <p:sp>
        <p:nvSpPr>
          <p:cNvPr id="35" name="TextBox 34"/>
          <p:cNvSpPr txBox="1"/>
          <p:nvPr/>
        </p:nvSpPr>
        <p:spPr>
          <a:xfrm>
            <a:off x="9646920" y="2926080"/>
            <a:ext cx="1828800" cy="1920240"/>
          </a:xfrm>
          <a:prstGeom prst="rect">
            <a:avLst/>
          </a:prstGeom>
          <a:noFill/>
        </p:spPr>
        <p:txBody>
          <a:bodyPr wrap="square" lIns="45720" rIns="45720" tIns="27432" bIns="27432" anchor="t">
            <a:spAutoFit/>
          </a:bodyPr>
          <a:lstStyle/>
          <a:p>
            <a:pPr algn="l"/>
            <a:r>
              <a:rPr sz="1150" b="0" i="0">
                <a:solidFill>
                  <a:srgbClr val="4E4442"/>
                </a:solidFill>
                <a:latin typeface="Arial"/>
              </a:rPr>
              <a:t>Trích san-pham.json, bang-gia.json; MỖI con số kèm nguồn (file + trang); số lệch nhau → đánh dấu cần xác nhận.</a:t>
            </a:r>
          </a:p>
        </p:txBody>
      </p:sp>
      <p:sp>
        <p:nvSpPr>
          <p:cNvPr id="36" name="Rounded Rectangle 35"/>
          <p:cNvSpPr/>
          <p:nvPr/>
        </p:nvSpPr>
        <p:spPr>
          <a:xfrm>
            <a:off x="548640" y="5166360"/>
            <a:ext cx="11064240" cy="914400"/>
          </a:xfrm>
          <a:prstGeom prst="roundRect">
            <a:avLst>
              <a:gd name="adj" fmla="val 14000"/>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13232" y="5257800"/>
            <a:ext cx="10735056" cy="256032"/>
          </a:xfrm>
          <a:prstGeom prst="rect">
            <a:avLst/>
          </a:prstGeom>
          <a:noFill/>
        </p:spPr>
        <p:txBody>
          <a:bodyPr wrap="square" lIns="45720" rIns="45720" tIns="27432" bIns="27432" anchor="t">
            <a:spAutoFit/>
          </a:bodyPr>
          <a:lstStyle/>
          <a:p>
            <a:pPr algn="l"/>
            <a:r>
              <a:rPr sz="1000" b="1" i="0">
                <a:solidFill>
                  <a:srgbClr val="FAB29A"/>
                </a:solidFill>
                <a:latin typeface="Arial"/>
              </a:rPr>
              <a:t>CHUYỆN THẬT Ở ROBOWORLD</a:t>
            </a:r>
          </a:p>
        </p:txBody>
      </p:sp>
      <p:sp>
        <p:nvSpPr>
          <p:cNvPr id="38" name="TextBox 37"/>
          <p:cNvSpPr txBox="1"/>
          <p:nvPr/>
        </p:nvSpPr>
        <p:spPr>
          <a:xfrm>
            <a:off x="713232" y="5513832"/>
            <a:ext cx="10735056" cy="502920"/>
          </a:xfrm>
          <a:prstGeom prst="rect">
            <a:avLst/>
          </a:prstGeom>
          <a:noFill/>
        </p:spPr>
        <p:txBody>
          <a:bodyPr wrap="square" lIns="45720" rIns="45720" tIns="27432" bIns="27432" anchor="t">
            <a:spAutoFit/>
          </a:bodyPr>
          <a:lstStyle/>
          <a:p>
            <a:pPr algn="l">
              <a:spcAft>
                <a:spcPts val="300"/>
              </a:spcAft>
            </a:pPr>
            <a:r>
              <a:rPr sz="1250" b="0" i="0">
                <a:solidFill>
                  <a:srgbClr val="FBEDE8"/>
                </a:solidFill>
                <a:latin typeface="Arial"/>
              </a:rPr>
              <a:t>Đổi giá GreetingBot Nova 250 → 220 triệu: sửa một dòng trong pricing.json kèm ngày chốt. Claude tự phát hiện hai landing đang chạy vẫn ghi giá cũ — và BÁO, không tự sửa, vì sổ tay dặn “giá là thứ nhạy cảm, hỏi trước”.</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3 · KHỞI TẠO DỰ ÁN</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BA LƯỢT GIAO TÀI LIỆU — Ô ĐẬM LÀ BƯỚC CẦN SẾP</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22</a:t>
            </a:r>
          </a:p>
        </p:txBody>
      </p:sp>
      <p:pic>
        <p:nvPicPr>
          <p:cNvPr id="7" name="Picture 6" descr="giao-tai-lieu-3-luot.png"/>
          <p:cNvPicPr>
            <a:picLocks noChangeAspect="1"/>
          </p:cNvPicPr>
          <p:nvPr/>
        </p:nvPicPr>
        <p:blipFill>
          <a:blip r:embed="rId3"/>
          <a:stretch>
            <a:fillRect/>
          </a:stretch>
        </p:blipFill>
        <p:spPr>
          <a:xfrm>
            <a:off x="548640" y="1371600"/>
            <a:ext cx="11091672" cy="3533489"/>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2011680"/>
            <a:ext cx="2743200" cy="1280160"/>
          </a:xfrm>
          <a:prstGeom prst="rect">
            <a:avLst/>
          </a:prstGeom>
          <a:noFill/>
        </p:spPr>
        <p:txBody>
          <a:bodyPr wrap="square" lIns="0" rIns="0" tIns="27432" bIns="27432" anchor="t">
            <a:spAutoFit/>
          </a:bodyPr>
          <a:lstStyle/>
          <a:p>
            <a:pPr algn="l"/>
            <a:r>
              <a:rPr sz="12000" b="1" i="0">
                <a:solidFill>
                  <a:srgbClr val="FAB29A"/>
                </a:solidFill>
                <a:latin typeface="Arial"/>
              </a:rPr>
              <a:t>4</a:t>
            </a:r>
          </a:p>
        </p:txBody>
      </p:sp>
      <p:sp>
        <p:nvSpPr>
          <p:cNvPr id="4" name="TextBox 3"/>
          <p:cNvSpPr txBox="1"/>
          <p:nvPr/>
        </p:nvSpPr>
        <p:spPr>
          <a:xfrm>
            <a:off x="3108960" y="2148840"/>
            <a:ext cx="8229600" cy="1280160"/>
          </a:xfrm>
          <a:prstGeom prst="rect">
            <a:avLst/>
          </a:prstGeom>
          <a:noFill/>
        </p:spPr>
        <p:txBody>
          <a:bodyPr wrap="square" lIns="45720" rIns="45720" tIns="27432" bIns="27432" anchor="ctr">
            <a:spAutoFit/>
          </a:bodyPr>
          <a:lstStyle/>
          <a:p>
            <a:pPr algn="l"/>
            <a:r>
              <a:rPr sz="4000" b="1" i="0">
                <a:solidFill>
                  <a:srgbClr val="FFFFFF"/>
                </a:solidFill>
                <a:latin typeface="Arial"/>
              </a:rPr>
              <a:t>TẠO WEBSITE</a:t>
            </a:r>
          </a:p>
        </p:txBody>
      </p:sp>
      <p:sp>
        <p:nvSpPr>
          <p:cNvPr id="5" name="TextBox 4"/>
          <p:cNvSpPr txBox="1"/>
          <p:nvPr/>
        </p:nvSpPr>
        <p:spPr>
          <a:xfrm>
            <a:off x="3108960" y="3429000"/>
            <a:ext cx="8046720" cy="1097280"/>
          </a:xfrm>
          <a:prstGeom prst="rect">
            <a:avLst/>
          </a:prstGeom>
          <a:noFill/>
        </p:spPr>
        <p:txBody>
          <a:bodyPr wrap="square" lIns="45720" rIns="45720" tIns="27432" bIns="27432" anchor="t">
            <a:spAutoFit/>
          </a:bodyPr>
          <a:lstStyle/>
          <a:p>
            <a:pPr algn="l"/>
            <a:r>
              <a:rPr sz="1800" b="0" i="0">
                <a:solidFill>
                  <a:srgbClr val="F6D9CF"/>
                </a:solidFill>
                <a:latin typeface="Arial"/>
              </a:rPr>
              <a:t>Mặt bằng (Cloudflare) · chìa khoá (API token) · số máy nội bộ (Telegram bot) · ba hệ thống nội bộ.</a:t>
            </a:r>
          </a:p>
        </p:txBody>
      </p:sp>
      <p:pic>
        <p:nvPicPr>
          <p:cNvPr id="6" name="Picture 5" descr="logo-rbw-trang.png"/>
          <p:cNvPicPr>
            <a:picLocks noChangeAspect="1"/>
          </p:cNvPicPr>
          <p:nvPr/>
        </p:nvPicPr>
        <p:blipFill>
          <a:blip r:embed="rId2"/>
          <a:stretch>
            <a:fillRect/>
          </a:stretch>
        </p:blipFill>
        <p:spPr>
          <a:xfrm>
            <a:off x="548640" y="6263640"/>
            <a:ext cx="828722" cy="274320"/>
          </a:xfrm>
          <a:prstGeom prst="rect">
            <a:avLst/>
          </a:prstGeom>
        </p:spPr>
      </p:pic>
      <p:sp>
        <p:nvSpPr>
          <p:cNvPr id="7" name="TextBox 6"/>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FAB29A"/>
                </a:solidFill>
                <a:latin typeface="Arial"/>
              </a:rPr>
              <a:t>huong-dan-claude-code.pages.dev  ·  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4 · TẠO WEBSITE</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CLOUDFLARE VÀ TELEGRAM: MẶT BẰNG VÀ SỐ MÁY NỘI BỘ</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24</a:t>
            </a:r>
          </a:p>
        </p:txBody>
      </p:sp>
      <p:sp>
        <p:nvSpPr>
          <p:cNvPr id="7" name="Rounded Rectangle 6"/>
          <p:cNvSpPr/>
          <p:nvPr/>
        </p:nvSpPr>
        <p:spPr>
          <a:xfrm>
            <a:off x="548640" y="1554480"/>
            <a:ext cx="5394960" cy="3429000"/>
          </a:xfrm>
          <a:prstGeom prst="roundRect">
            <a:avLst>
              <a:gd name="adj" fmla="val 426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554480"/>
            <a:ext cx="5394960" cy="502920"/>
          </a:xfrm>
          <a:prstGeom prst="roundRect">
            <a:avLst>
              <a:gd name="adj" fmla="val 2909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828800"/>
            <a:ext cx="5394960" cy="228600"/>
          </a:xfrm>
          <a:prstGeom prst="rect">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1600200"/>
            <a:ext cx="5120640" cy="411480"/>
          </a:xfrm>
          <a:prstGeom prst="rect">
            <a:avLst/>
          </a:prstGeom>
          <a:noFill/>
        </p:spPr>
        <p:txBody>
          <a:bodyPr wrap="square" lIns="45720" rIns="45720" tIns="27432" bIns="27432" anchor="ctr">
            <a:spAutoFit/>
          </a:bodyPr>
          <a:lstStyle/>
          <a:p>
            <a:pPr algn="l"/>
            <a:r>
              <a:rPr sz="1400" b="1" i="0">
                <a:solidFill>
                  <a:srgbClr val="FFFFFF"/>
                </a:solidFill>
                <a:latin typeface="Arial"/>
              </a:rPr>
              <a:t>Cloudflare Pages — mặt bằng miễn phí, tên project = tên miền .pages.dev</a:t>
            </a:r>
          </a:p>
        </p:txBody>
      </p:sp>
      <p:sp>
        <p:nvSpPr>
          <p:cNvPr id="11" name="TextBox 10"/>
          <p:cNvSpPr txBox="1"/>
          <p:nvPr/>
        </p:nvSpPr>
        <p:spPr>
          <a:xfrm>
            <a:off x="685800" y="2176272"/>
            <a:ext cx="5120640" cy="2697480"/>
          </a:xfrm>
          <a:prstGeom prst="rect">
            <a:avLst/>
          </a:prstGeom>
          <a:noFill/>
        </p:spPr>
        <p:txBody>
          <a:bodyPr wrap="square" lIns="45720" rIns="45720">
            <a:spAutoFit/>
          </a:bodyPr>
          <a:lstStyle/>
          <a:p>
            <a:pPr>
              <a:spcAft>
                <a:spcPts val="400"/>
              </a:spcAft>
            </a:pPr>
            <a:r>
              <a:rPr sz="1200" b="1">
                <a:solidFill>
                  <a:srgbClr val="C13F28"/>
                </a:solidFill>
                <a:latin typeface="Arial"/>
              </a:rPr>
              <a:t>•  </a:t>
            </a:r>
            <a:r>
              <a:rPr sz="1200" b="0">
                <a:solidFill>
                  <a:srgbClr val="4E4442"/>
                </a:solidFill>
                <a:latin typeface="Arial"/>
              </a:rPr>
              <a:t>Đăng ký dash.cloudflare.com (gói Free đủ dùng).</a:t>
            </a:r>
          </a:p>
          <a:p>
            <a:pPr>
              <a:spcAft>
                <a:spcPts val="400"/>
              </a:spcAft>
            </a:pPr>
            <a:r>
              <a:rPr sz="1200" b="1">
                <a:solidFill>
                  <a:srgbClr val="C13F28"/>
                </a:solidFill>
                <a:latin typeface="Arial"/>
              </a:rPr>
              <a:t>•  </a:t>
            </a:r>
            <a:r>
              <a:rPr sz="1200" b="0">
                <a:solidFill>
                  <a:srgbClr val="4E4442"/>
                </a:solidFill>
                <a:latin typeface="Arial"/>
              </a:rPr>
              <a:t>Workers &amp; Pages → ghi lại Account ID (cột phải).</a:t>
            </a:r>
          </a:p>
          <a:p>
            <a:pPr>
              <a:spcAft>
                <a:spcPts val="400"/>
              </a:spcAft>
            </a:pPr>
            <a:r>
              <a:rPr sz="1200" b="1">
                <a:solidFill>
                  <a:srgbClr val="C13F28"/>
                </a:solidFill>
                <a:latin typeface="Arial"/>
              </a:rPr>
              <a:t>•  </a:t>
            </a:r>
            <a:r>
              <a:rPr sz="1200" b="0">
                <a:solidFill>
                  <a:srgbClr val="4E4442"/>
                </a:solidFill>
                <a:latin typeface="Arial"/>
              </a:rPr>
              <a:t>My Profile → API Tokens → Create Custom Token: Cloudflare Pages · D1 · Workers KV · Workers Scripts — đều Edit. Token hiện đúng một lần.</a:t>
            </a:r>
          </a:p>
          <a:p>
            <a:pPr>
              <a:spcAft>
                <a:spcPts val="400"/>
              </a:spcAft>
            </a:pPr>
            <a:r>
              <a:rPr sz="1200" b="1">
                <a:solidFill>
                  <a:srgbClr val="C13F28"/>
                </a:solidFill>
                <a:latin typeface="Arial"/>
              </a:rPr>
              <a:t>•  </a:t>
            </a:r>
            <a:r>
              <a:rPr sz="1200" b="0">
                <a:solidFill>
                  <a:srgbClr val="4E4442"/>
                </a:solidFill>
                <a:latin typeface="Arial"/>
              </a:rPr>
              <a:t>Lưu vào 40-web\.env (CLOUDFLARE_API_TOKEN, CLOUDFLARE_ACCOUNT_ID); .env vào .gitignore.</a:t>
            </a:r>
          </a:p>
          <a:p>
            <a:pPr>
              <a:spcAft>
                <a:spcPts val="400"/>
              </a:spcAft>
            </a:pPr>
            <a:r>
              <a:rPr sz="1200" b="1">
                <a:solidFill>
                  <a:srgbClr val="C13F28"/>
                </a:solidFill>
                <a:latin typeface="Arial"/>
              </a:rPr>
              <a:t>•  </a:t>
            </a:r>
            <a:r>
              <a:rPr sz="1200" b="0">
                <a:solidFill>
                  <a:srgbClr val="4E4442"/>
                </a:solidFill>
                <a:latin typeface="Arial"/>
              </a:rPr>
              <a:t>Bảo Claude: “chạy wrangler whoami (ghim bản 4.115.0), không in token ra màn hình”.</a:t>
            </a:r>
          </a:p>
        </p:txBody>
      </p:sp>
      <p:sp>
        <p:nvSpPr>
          <p:cNvPr id="12" name="Rounded Rectangle 11"/>
          <p:cNvSpPr/>
          <p:nvPr/>
        </p:nvSpPr>
        <p:spPr>
          <a:xfrm>
            <a:off x="6263640" y="1554480"/>
            <a:ext cx="5394960" cy="3429000"/>
          </a:xfrm>
          <a:prstGeom prst="roundRect">
            <a:avLst>
              <a:gd name="adj" fmla="val 426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6263640" y="1554480"/>
            <a:ext cx="5394960" cy="502920"/>
          </a:xfrm>
          <a:prstGeom prst="roundRect">
            <a:avLst>
              <a:gd name="adj" fmla="val 29090"/>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263640" y="1828800"/>
            <a:ext cx="5394960" cy="228600"/>
          </a:xfrm>
          <a:prstGeom prst="rect">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0800" y="1600200"/>
            <a:ext cx="5120640" cy="411480"/>
          </a:xfrm>
          <a:prstGeom prst="rect">
            <a:avLst/>
          </a:prstGeom>
          <a:noFill/>
        </p:spPr>
        <p:txBody>
          <a:bodyPr wrap="square" lIns="45720" rIns="45720" tIns="27432" bIns="27432" anchor="ctr">
            <a:spAutoFit/>
          </a:bodyPr>
          <a:lstStyle/>
          <a:p>
            <a:pPr algn="l"/>
            <a:r>
              <a:rPr sz="1400" b="1" i="0">
                <a:solidFill>
                  <a:srgbClr val="FFFFFF"/>
                </a:solidFill>
                <a:latin typeface="Arial"/>
              </a:rPr>
              <a:t>Telegram bot — số máy nội bộ để hệ thống nhắn Sếp</a:t>
            </a:r>
          </a:p>
        </p:txBody>
      </p:sp>
      <p:sp>
        <p:nvSpPr>
          <p:cNvPr id="16" name="TextBox 15"/>
          <p:cNvSpPr txBox="1"/>
          <p:nvPr/>
        </p:nvSpPr>
        <p:spPr>
          <a:xfrm>
            <a:off x="6400800" y="2176272"/>
            <a:ext cx="5120640" cy="2697480"/>
          </a:xfrm>
          <a:prstGeom prst="rect">
            <a:avLst/>
          </a:prstGeom>
          <a:noFill/>
        </p:spPr>
        <p:txBody>
          <a:bodyPr wrap="square" lIns="45720" rIns="45720">
            <a:spAutoFit/>
          </a:bodyPr>
          <a:lstStyle/>
          <a:p>
            <a:pPr>
              <a:spcAft>
                <a:spcPts val="400"/>
              </a:spcAft>
            </a:pPr>
            <a:r>
              <a:rPr sz="1200" b="1">
                <a:solidFill>
                  <a:srgbClr val="C13F28"/>
                </a:solidFill>
                <a:latin typeface="Arial"/>
              </a:rPr>
              <a:t>•  </a:t>
            </a:r>
            <a:r>
              <a:rPr sz="1200" b="0">
                <a:solidFill>
                  <a:srgbClr val="4E4442"/>
                </a:solidFill>
                <a:latin typeface="Arial"/>
              </a:rPr>
              <a:t>@BotFather → /newbot → tên hiển thị + username kết thúc bằng “bot” → nhận token.</a:t>
            </a:r>
          </a:p>
          <a:p>
            <a:pPr>
              <a:spcAft>
                <a:spcPts val="400"/>
              </a:spcAft>
            </a:pPr>
            <a:r>
              <a:rPr sz="1200" b="1">
                <a:solidFill>
                  <a:srgbClr val="C13F28"/>
                </a:solidFill>
                <a:latin typeface="Arial"/>
              </a:rPr>
              <a:t>•  </a:t>
            </a:r>
            <a:r>
              <a:rPr sz="1200" b="0">
                <a:solidFill>
                  <a:srgbClr val="4E4442"/>
                </a:solidFill>
                <a:latin typeface="Arial"/>
              </a:rPr>
              <a:t>@userinfobot → Start → Id = chat_id của Sếp. Nhóm: thêm bot vào nhóm, Claude đọc getUpdates (chat_id âm).</a:t>
            </a:r>
          </a:p>
          <a:p>
            <a:pPr>
              <a:spcAft>
                <a:spcPts val="400"/>
              </a:spcAft>
            </a:pPr>
            <a:r>
              <a:rPr sz="1200" b="1">
                <a:solidFill>
                  <a:srgbClr val="C13F28"/>
                </a:solidFill>
                <a:latin typeface="Arial"/>
              </a:rPr>
              <a:t>•  </a:t>
            </a:r>
            <a:r>
              <a:rPr sz="1200" b="0">
                <a:solidFill>
                  <a:srgbClr val="4E4442"/>
                </a:solidFill>
                <a:latin typeface="Arial"/>
              </a:rPr>
              <a:t>Bấm Start với chính bot vừa tạo — quên bước này là bot không nhắn được.</a:t>
            </a:r>
          </a:p>
          <a:p>
            <a:pPr>
              <a:spcAft>
                <a:spcPts val="400"/>
              </a:spcAft>
            </a:pPr>
            <a:r>
              <a:rPr sz="1200" b="1">
                <a:solidFill>
                  <a:srgbClr val="C13F28"/>
                </a:solidFill>
                <a:latin typeface="Arial"/>
              </a:rPr>
              <a:t>•  </a:t>
            </a:r>
            <a:r>
              <a:rPr sz="1200" b="0">
                <a:solidFill>
                  <a:srgbClr val="4E4442"/>
                </a:solidFill>
                <a:latin typeface="Arial"/>
              </a:rPr>
              <a:t>Lưu TELEGRAM_BOT_TOKEN, TELEGRAM_CHAT_ID vào .env; bảo Claude viết tools/gui-telegram.py và gửi tin thử.</a:t>
            </a:r>
          </a:p>
          <a:p>
            <a:pPr>
              <a:spcAft>
                <a:spcPts val="400"/>
              </a:spcAft>
            </a:pPr>
            <a:r>
              <a:rPr sz="1200" b="1">
                <a:solidFill>
                  <a:srgbClr val="C13F28"/>
                </a:solidFill>
                <a:latin typeface="Arial"/>
              </a:rPr>
              <a:t>•  </a:t>
            </a:r>
            <a:r>
              <a:rPr sz="1200" b="0">
                <a:solidFill>
                  <a:srgbClr val="4E4442"/>
                </a:solidFill>
                <a:latin typeface="Arial"/>
              </a:rPr>
              <a:t>Tin có NÚT (Duyệt / Từ chối) → webhook → Pages Function. Claude tự biết cách.</a:t>
            </a:r>
          </a:p>
        </p:txBody>
      </p:sp>
      <p:sp>
        <p:nvSpPr>
          <p:cNvPr id="17" name="Rounded Rectangle 16"/>
          <p:cNvSpPr/>
          <p:nvPr/>
        </p:nvSpPr>
        <p:spPr>
          <a:xfrm>
            <a:off x="548640" y="5166360"/>
            <a:ext cx="11064240" cy="914400"/>
          </a:xfrm>
          <a:prstGeom prst="roundRect">
            <a:avLst>
              <a:gd name="adj" fmla="val 14000"/>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13232" y="5257800"/>
            <a:ext cx="10735056" cy="256032"/>
          </a:xfrm>
          <a:prstGeom prst="rect">
            <a:avLst/>
          </a:prstGeom>
          <a:noFill/>
        </p:spPr>
        <p:txBody>
          <a:bodyPr wrap="square" lIns="45720" rIns="45720" tIns="27432" bIns="27432" anchor="t">
            <a:spAutoFit/>
          </a:bodyPr>
          <a:lstStyle/>
          <a:p>
            <a:pPr algn="l"/>
            <a:r>
              <a:rPr sz="1000" b="1" i="0">
                <a:solidFill>
                  <a:srgbClr val="A15C00"/>
                </a:solidFill>
                <a:latin typeface="Arial"/>
              </a:rPr>
              <a:t>BA BẪY THẬT KHI ĐẨY WEBSITE LÊN CLOUDFLARE</a:t>
            </a:r>
          </a:p>
        </p:txBody>
      </p:sp>
      <p:sp>
        <p:nvSpPr>
          <p:cNvPr id="19" name="TextBox 18"/>
          <p:cNvSpPr txBox="1"/>
          <p:nvPr/>
        </p:nvSpPr>
        <p:spPr>
          <a:xfrm>
            <a:off x="713232" y="5513832"/>
            <a:ext cx="10735056" cy="502920"/>
          </a:xfrm>
          <a:prstGeom prst="rect">
            <a:avLst/>
          </a:prstGeom>
          <a:noFill/>
        </p:spPr>
        <p:txBody>
          <a:bodyPr wrap="square" lIns="45720" rIns="45720" tIns="27432" bIns="27432" anchor="t">
            <a:spAutoFit/>
          </a:bodyPr>
          <a:lstStyle/>
          <a:p>
            <a:pPr algn="l">
              <a:spcAft>
                <a:spcPts val="300"/>
              </a:spcAft>
            </a:pPr>
            <a:r>
              <a:rPr sz="1200" b="0" i="0">
                <a:solidFill>
                  <a:srgbClr val="1A1414"/>
                </a:solidFill>
                <a:latin typeface="Arial"/>
              </a:rPr>
              <a:t>• Project mới phải CREATE trước rồi mới DEPLOY — đẩy vào project chưa có là báo “does not exist”.
• Wrangler bản mới biến Pages thành Worker → ghim bản 4.115.0 cho mọi lệnh Pages.
• Biến CLOUDFLARE_ACCOUNT_ID trong máy trỏ nhầm tài khoản → lỗi 10000 dù token đúng; nạp lại từ .env.</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4 · TẠO WEBSITE</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ĐƯỜNG ĐI CỦA MỘT WEBSITE TỪ MÁY SẾP LÊN MẠNG</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25</a:t>
            </a:r>
          </a:p>
        </p:txBody>
      </p:sp>
      <p:pic>
        <p:nvPicPr>
          <p:cNvPr id="7" name="Picture 6" descr="luong-cloudflare.png"/>
          <p:cNvPicPr>
            <a:picLocks noChangeAspect="1"/>
          </p:cNvPicPr>
          <p:nvPr/>
        </p:nvPicPr>
        <p:blipFill>
          <a:blip r:embed="rId3"/>
          <a:stretch>
            <a:fillRect/>
          </a:stretch>
        </p:blipFill>
        <p:spPr>
          <a:xfrm>
            <a:off x="548640" y="1371600"/>
            <a:ext cx="11091672" cy="2677846"/>
          </a:xfrm>
          <a:prstGeom prst="rect">
            <a:avLst/>
          </a:prstGeom>
        </p:spPr>
      </p:pic>
      <p:sp>
        <p:nvSpPr>
          <p:cNvPr id="8" name="TextBox 7"/>
          <p:cNvSpPr txBox="1"/>
          <p:nvPr/>
        </p:nvSpPr>
        <p:spPr>
          <a:xfrm>
            <a:off x="548640" y="5760720"/>
            <a:ext cx="11064240" cy="411480"/>
          </a:xfrm>
          <a:prstGeom prst="rect">
            <a:avLst/>
          </a:prstGeom>
          <a:noFill/>
        </p:spPr>
        <p:txBody>
          <a:bodyPr wrap="square" lIns="45720" rIns="45720" tIns="27432" bIns="27432" anchor="t">
            <a:spAutoFit/>
          </a:bodyPr>
          <a:lstStyle/>
          <a:p>
            <a:pPr algn="l"/>
            <a:r>
              <a:rPr sz="1250" b="0" i="1">
                <a:solidFill>
                  <a:srgbClr val="4E4442"/>
                </a:solidFill>
                <a:latin typeface="Arial"/>
              </a:rPr>
              <a:t>Chìa khoá (API token) chỉ nằm trong file .env — không bao giờ đi qua khung chat.</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4 · TẠO WEBSITE</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MỘT TIN TELEGRAM CÓ NÚT BẤM LÀM ĐƯỢC GÌ</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26</a:t>
            </a:r>
          </a:p>
        </p:txBody>
      </p:sp>
      <p:pic>
        <p:nvPicPr>
          <p:cNvPr id="7" name="Picture 6" descr="luong-telegram-duyet.png"/>
          <p:cNvPicPr>
            <a:picLocks noChangeAspect="1"/>
          </p:cNvPicPr>
          <p:nvPr/>
        </p:nvPicPr>
        <p:blipFill>
          <a:blip r:embed="rId3"/>
          <a:stretch>
            <a:fillRect/>
          </a:stretch>
        </p:blipFill>
        <p:spPr>
          <a:xfrm>
            <a:off x="870368" y="1371600"/>
            <a:ext cx="10448215" cy="4709160"/>
          </a:xfrm>
          <a:prstGeom prst="rect">
            <a:avLst/>
          </a:prstGeom>
        </p:spPr>
      </p:pic>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4 · TẠO WEBSITE</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CÁCH GIAO VIỆC DỰNG WEBSITE: VÒNG LẶP 5 BƯỚC</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27</a:t>
            </a:r>
          </a:p>
        </p:txBody>
      </p:sp>
      <p:sp>
        <p:nvSpPr>
          <p:cNvPr id="7" name="Rounded Rectangle 6"/>
          <p:cNvSpPr/>
          <p:nvPr/>
        </p:nvSpPr>
        <p:spPr>
          <a:xfrm>
            <a:off x="548640" y="1645920"/>
            <a:ext cx="2103120" cy="2743200"/>
          </a:xfrm>
          <a:prstGeom prst="roundRect">
            <a:avLst>
              <a:gd name="adj" fmla="val 6086"/>
            </a:avLst>
          </a:prstGeom>
          <a:solidFill>
            <a:srgbClr val="FDE9E1"/>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85800" y="17830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7830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1</a:t>
            </a:r>
          </a:p>
        </p:txBody>
      </p:sp>
      <p:sp>
        <p:nvSpPr>
          <p:cNvPr id="10" name="TextBox 9"/>
          <p:cNvSpPr txBox="1"/>
          <p:nvPr/>
        </p:nvSpPr>
        <p:spPr>
          <a:xfrm>
            <a:off x="685800" y="2377440"/>
            <a:ext cx="1828800" cy="548640"/>
          </a:xfrm>
          <a:prstGeom prst="rect">
            <a:avLst/>
          </a:prstGeom>
          <a:noFill/>
        </p:spPr>
        <p:txBody>
          <a:bodyPr wrap="square" lIns="45720" rIns="45720" tIns="27432" bIns="27432" anchor="t">
            <a:spAutoFit/>
          </a:bodyPr>
          <a:lstStyle/>
          <a:p>
            <a:pPr algn="l"/>
            <a:r>
              <a:rPr sz="1350" b="1" i="0">
                <a:solidFill>
                  <a:srgbClr val="5E0F18"/>
                </a:solidFill>
                <a:latin typeface="Arial"/>
              </a:rPr>
              <a:t>Mô tả bằng lời</a:t>
            </a:r>
          </a:p>
        </p:txBody>
      </p:sp>
      <p:sp>
        <p:nvSpPr>
          <p:cNvPr id="11" name="TextBox 10"/>
          <p:cNvSpPr txBox="1"/>
          <p:nvPr/>
        </p:nvSpPr>
        <p:spPr>
          <a:xfrm>
            <a:off x="685800" y="2880360"/>
            <a:ext cx="1828800" cy="1463040"/>
          </a:xfrm>
          <a:prstGeom prst="rect">
            <a:avLst/>
          </a:prstGeom>
          <a:noFill/>
        </p:spPr>
        <p:txBody>
          <a:bodyPr wrap="square" lIns="45720" rIns="45720" tIns="27432" bIns="27432" anchor="t">
            <a:spAutoFit/>
          </a:bodyPr>
          <a:lstStyle/>
          <a:p>
            <a:pPr algn="l"/>
            <a:r>
              <a:rPr sz="1150" b="0" i="0">
                <a:solidFill>
                  <a:srgbClr val="4E4442"/>
                </a:solidFill>
                <a:latin typeface="Arial"/>
              </a:rPr>
              <a:t>Ai dùng? Màn hình nào? Dữ liệu nào lưu? Ai cần được báo? Không cần nói công nghệ.</a:t>
            </a:r>
          </a:p>
        </p:txBody>
      </p:sp>
      <p:sp>
        <p:nvSpPr>
          <p:cNvPr id="12" name="Rounded Rectangle 11"/>
          <p:cNvSpPr/>
          <p:nvPr/>
        </p:nvSpPr>
        <p:spPr>
          <a:xfrm>
            <a:off x="2788920" y="1645920"/>
            <a:ext cx="2103120" cy="2743200"/>
          </a:xfrm>
          <a:prstGeom prst="roundRect">
            <a:avLst>
              <a:gd name="adj" fmla="val 608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2926080" y="17830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926080" y="17830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2</a:t>
            </a:r>
          </a:p>
        </p:txBody>
      </p:sp>
      <p:sp>
        <p:nvSpPr>
          <p:cNvPr id="15" name="TextBox 14"/>
          <p:cNvSpPr txBox="1"/>
          <p:nvPr/>
        </p:nvSpPr>
        <p:spPr>
          <a:xfrm>
            <a:off x="2926080" y="2377440"/>
            <a:ext cx="1828800" cy="548640"/>
          </a:xfrm>
          <a:prstGeom prst="rect">
            <a:avLst/>
          </a:prstGeom>
          <a:noFill/>
        </p:spPr>
        <p:txBody>
          <a:bodyPr wrap="square" lIns="45720" rIns="45720" tIns="27432" bIns="27432" anchor="t">
            <a:spAutoFit/>
          </a:bodyPr>
          <a:lstStyle/>
          <a:p>
            <a:pPr algn="l"/>
            <a:r>
              <a:rPr sz="1350" b="1" i="0">
                <a:solidFill>
                  <a:srgbClr val="5E0F18"/>
                </a:solidFill>
                <a:latin typeface="Arial"/>
              </a:rPr>
              <a:t>Bản 1 chạy trên máy</a:t>
            </a:r>
          </a:p>
        </p:txBody>
      </p:sp>
      <p:sp>
        <p:nvSpPr>
          <p:cNvPr id="16" name="TextBox 15"/>
          <p:cNvSpPr txBox="1"/>
          <p:nvPr/>
        </p:nvSpPr>
        <p:spPr>
          <a:xfrm>
            <a:off x="2926080" y="2880360"/>
            <a:ext cx="1828800" cy="1463040"/>
          </a:xfrm>
          <a:prstGeom prst="rect">
            <a:avLst/>
          </a:prstGeom>
          <a:noFill/>
        </p:spPr>
        <p:txBody>
          <a:bodyPr wrap="square" lIns="45720" rIns="45720" tIns="27432" bIns="27432" anchor="t">
            <a:spAutoFit/>
          </a:bodyPr>
          <a:lstStyle/>
          <a:p>
            <a:pPr algn="l"/>
            <a:r>
              <a:rPr sz="1150" b="0" i="0">
                <a:solidFill>
                  <a:srgbClr val="4E4442"/>
                </a:solidFill>
                <a:latin typeface="Arial"/>
              </a:rPr>
              <a:t>Claude dựng, tự mở trình duyệt, chụp màn hình máy tính + điện thoại, tự bắt lỗi.</a:t>
            </a:r>
          </a:p>
        </p:txBody>
      </p:sp>
      <p:sp>
        <p:nvSpPr>
          <p:cNvPr id="17" name="Rounded Rectangle 16"/>
          <p:cNvSpPr/>
          <p:nvPr/>
        </p:nvSpPr>
        <p:spPr>
          <a:xfrm>
            <a:off x="5029200" y="1645920"/>
            <a:ext cx="2103120" cy="2743200"/>
          </a:xfrm>
          <a:prstGeom prst="roundRect">
            <a:avLst>
              <a:gd name="adj" fmla="val 608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5166360" y="17830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166360" y="17830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3</a:t>
            </a:r>
          </a:p>
        </p:txBody>
      </p:sp>
      <p:sp>
        <p:nvSpPr>
          <p:cNvPr id="20" name="TextBox 19"/>
          <p:cNvSpPr txBox="1"/>
          <p:nvPr/>
        </p:nvSpPr>
        <p:spPr>
          <a:xfrm>
            <a:off x="5166360" y="2377440"/>
            <a:ext cx="1828800" cy="548640"/>
          </a:xfrm>
          <a:prstGeom prst="rect">
            <a:avLst/>
          </a:prstGeom>
          <a:noFill/>
        </p:spPr>
        <p:txBody>
          <a:bodyPr wrap="square" lIns="45720" rIns="45720" tIns="27432" bIns="27432" anchor="t">
            <a:spAutoFit/>
          </a:bodyPr>
          <a:lstStyle/>
          <a:p>
            <a:pPr algn="l"/>
            <a:r>
              <a:rPr sz="1350" b="1" i="0">
                <a:solidFill>
                  <a:srgbClr val="5E0F18"/>
                </a:solidFill>
                <a:latin typeface="Arial"/>
              </a:rPr>
              <a:t>Góp ý như góp ý bản in</a:t>
            </a:r>
          </a:p>
        </p:txBody>
      </p:sp>
      <p:sp>
        <p:nvSpPr>
          <p:cNvPr id="21" name="TextBox 20"/>
          <p:cNvSpPr txBox="1"/>
          <p:nvPr/>
        </p:nvSpPr>
        <p:spPr>
          <a:xfrm>
            <a:off x="5166360" y="2880360"/>
            <a:ext cx="1828800" cy="1463040"/>
          </a:xfrm>
          <a:prstGeom prst="rect">
            <a:avLst/>
          </a:prstGeom>
          <a:noFill/>
        </p:spPr>
        <p:txBody>
          <a:bodyPr wrap="square" lIns="45720" rIns="45720" tIns="27432" bIns="27432" anchor="t">
            <a:spAutoFit/>
          </a:bodyPr>
          <a:lstStyle/>
          <a:p>
            <a:pPr algn="l"/>
            <a:r>
              <a:rPr sz="1150" b="0" i="0">
                <a:solidFill>
                  <a:srgbClr val="4E4442"/>
                </a:solidFill>
                <a:latin typeface="Arial"/>
              </a:rPr>
              <a:t>“Chữ bé quá”, “bỏ cột này”, “màu theo logo”. Dán ảnh chụp có khoanh. 2–3 vòng.</a:t>
            </a:r>
          </a:p>
        </p:txBody>
      </p:sp>
      <p:sp>
        <p:nvSpPr>
          <p:cNvPr id="22" name="Rounded Rectangle 21"/>
          <p:cNvSpPr/>
          <p:nvPr/>
        </p:nvSpPr>
        <p:spPr>
          <a:xfrm>
            <a:off x="7269480" y="1645920"/>
            <a:ext cx="2103120" cy="2743200"/>
          </a:xfrm>
          <a:prstGeom prst="roundRect">
            <a:avLst>
              <a:gd name="adj" fmla="val 608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7406640" y="17830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406640" y="17830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4</a:t>
            </a:r>
          </a:p>
        </p:txBody>
      </p:sp>
      <p:sp>
        <p:nvSpPr>
          <p:cNvPr id="25" name="TextBox 24"/>
          <p:cNvSpPr txBox="1"/>
          <p:nvPr/>
        </p:nvSpPr>
        <p:spPr>
          <a:xfrm>
            <a:off x="7406640" y="2377440"/>
            <a:ext cx="1828800" cy="548640"/>
          </a:xfrm>
          <a:prstGeom prst="rect">
            <a:avLst/>
          </a:prstGeom>
          <a:noFill/>
        </p:spPr>
        <p:txBody>
          <a:bodyPr wrap="square" lIns="45720" rIns="45720" tIns="27432" bIns="27432" anchor="t">
            <a:spAutoFit/>
          </a:bodyPr>
          <a:lstStyle/>
          <a:p>
            <a:pPr algn="l"/>
            <a:r>
              <a:rPr sz="1350" b="1" i="0">
                <a:solidFill>
                  <a:srgbClr val="5E0F18"/>
                </a:solidFill>
                <a:latin typeface="Arial"/>
              </a:rPr>
              <a:t>Nối dữ liệu + Telegram</a:t>
            </a:r>
          </a:p>
        </p:txBody>
      </p:sp>
      <p:sp>
        <p:nvSpPr>
          <p:cNvPr id="26" name="TextBox 25"/>
          <p:cNvSpPr txBox="1"/>
          <p:nvPr/>
        </p:nvSpPr>
        <p:spPr>
          <a:xfrm>
            <a:off x="7406640" y="2880360"/>
            <a:ext cx="1828800" cy="1463040"/>
          </a:xfrm>
          <a:prstGeom prst="rect">
            <a:avLst/>
          </a:prstGeom>
          <a:noFill/>
        </p:spPr>
        <p:txBody>
          <a:bodyPr wrap="square" lIns="45720" rIns="45720" tIns="27432" bIns="27432" anchor="t">
            <a:spAutoFit/>
          </a:bodyPr>
          <a:lstStyle/>
          <a:p>
            <a:pPr algn="l"/>
            <a:r>
              <a:rPr sz="1150" b="0" i="0">
                <a:solidFill>
                  <a:srgbClr val="4E4442"/>
                </a:solidFill>
                <a:latin typeface="Arial"/>
              </a:rPr>
              <a:t>Tạo bảng D1, nối form, nối bot. Thử trọn luồng: tạo phiếu → nhận tin → bấm duyệt.</a:t>
            </a:r>
          </a:p>
        </p:txBody>
      </p:sp>
      <p:sp>
        <p:nvSpPr>
          <p:cNvPr id="27" name="Rounded Rectangle 26"/>
          <p:cNvSpPr/>
          <p:nvPr/>
        </p:nvSpPr>
        <p:spPr>
          <a:xfrm>
            <a:off x="9509760" y="1645920"/>
            <a:ext cx="2103120" cy="2743200"/>
          </a:xfrm>
          <a:prstGeom prst="roundRect">
            <a:avLst>
              <a:gd name="adj" fmla="val 6086"/>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9646920" y="178308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646920" y="178308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5</a:t>
            </a:r>
          </a:p>
        </p:txBody>
      </p:sp>
      <p:sp>
        <p:nvSpPr>
          <p:cNvPr id="30" name="TextBox 29"/>
          <p:cNvSpPr txBox="1"/>
          <p:nvPr/>
        </p:nvSpPr>
        <p:spPr>
          <a:xfrm>
            <a:off x="9646920" y="2377440"/>
            <a:ext cx="1828800" cy="548640"/>
          </a:xfrm>
          <a:prstGeom prst="rect">
            <a:avLst/>
          </a:prstGeom>
          <a:noFill/>
        </p:spPr>
        <p:txBody>
          <a:bodyPr wrap="square" lIns="45720" rIns="45720" tIns="27432" bIns="27432" anchor="t">
            <a:spAutoFit/>
          </a:bodyPr>
          <a:lstStyle/>
          <a:p>
            <a:pPr algn="l"/>
            <a:r>
              <a:rPr sz="1350" b="1" i="0">
                <a:solidFill>
                  <a:srgbClr val="5E0F18"/>
                </a:solidFill>
                <a:latin typeface="Arial"/>
              </a:rPr>
              <a:t>Đẩy lên Cloudflare</a:t>
            </a:r>
          </a:p>
        </p:txBody>
      </p:sp>
      <p:sp>
        <p:nvSpPr>
          <p:cNvPr id="31" name="TextBox 30"/>
          <p:cNvSpPr txBox="1"/>
          <p:nvPr/>
        </p:nvSpPr>
        <p:spPr>
          <a:xfrm>
            <a:off x="9646920" y="2880360"/>
            <a:ext cx="1828800" cy="1463040"/>
          </a:xfrm>
          <a:prstGeom prst="rect">
            <a:avLst/>
          </a:prstGeom>
          <a:noFill/>
        </p:spPr>
        <p:txBody>
          <a:bodyPr wrap="square" lIns="45720" rIns="45720" tIns="27432" bIns="27432" anchor="t">
            <a:spAutoFit/>
          </a:bodyPr>
          <a:lstStyle/>
          <a:p>
            <a:pPr algn="l"/>
            <a:r>
              <a:rPr sz="1150" b="0" i="0">
                <a:solidFill>
                  <a:srgbClr val="4E4442"/>
                </a:solidFill>
                <a:latin typeface="Arial"/>
              </a:rPr>
              <a:t>Create project, deploy, mở LINK THẬT kiểm lần cuối. Sếp nhận link kèm ảnh chụp.</a:t>
            </a:r>
          </a:p>
        </p:txBody>
      </p:sp>
      <p:sp>
        <p:nvSpPr>
          <p:cNvPr id="32" name="Rectangle 31"/>
          <p:cNvSpPr/>
          <p:nvPr/>
        </p:nvSpPr>
        <p:spPr>
          <a:xfrm>
            <a:off x="548640" y="4617720"/>
            <a:ext cx="3319272"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21792" y="4617720"/>
            <a:ext cx="3172968" cy="365760"/>
          </a:xfrm>
          <a:prstGeom prst="rect">
            <a:avLst/>
          </a:prstGeom>
          <a:noFill/>
        </p:spPr>
        <p:txBody>
          <a:bodyPr wrap="square" lIns="45720" rIns="45720" tIns="27432" bIns="27432" anchor="ctr">
            <a:spAutoFit/>
          </a:bodyPr>
          <a:lstStyle/>
          <a:p>
            <a:pPr algn="l"/>
            <a:r>
              <a:rPr sz="1050" b="1" i="0">
                <a:solidFill>
                  <a:srgbClr val="4E4442"/>
                </a:solidFill>
                <a:latin typeface="Arial"/>
              </a:rPr>
              <a:t>Website cần gì</a:t>
            </a:r>
          </a:p>
        </p:txBody>
      </p:sp>
      <p:sp>
        <p:nvSpPr>
          <p:cNvPr id="34" name="Rectangle 33"/>
          <p:cNvSpPr/>
          <p:nvPr/>
        </p:nvSpPr>
        <p:spPr>
          <a:xfrm>
            <a:off x="3867911" y="4617720"/>
            <a:ext cx="3651199"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3941063" y="4617720"/>
            <a:ext cx="3504895" cy="365760"/>
          </a:xfrm>
          <a:prstGeom prst="rect">
            <a:avLst/>
          </a:prstGeom>
          <a:noFill/>
        </p:spPr>
        <p:txBody>
          <a:bodyPr wrap="square" lIns="45720" rIns="45720" tIns="27432" bIns="27432" anchor="ctr">
            <a:spAutoFit/>
          </a:bodyPr>
          <a:lstStyle/>
          <a:p>
            <a:pPr algn="l"/>
            <a:r>
              <a:rPr sz="1050" b="1" i="0">
                <a:solidFill>
                  <a:srgbClr val="4E4442"/>
                </a:solidFill>
                <a:latin typeface="Arial"/>
              </a:rPr>
              <a:t>Lưu dữ liệu ở đâu</a:t>
            </a:r>
          </a:p>
        </p:txBody>
      </p:sp>
      <p:sp>
        <p:nvSpPr>
          <p:cNvPr id="36" name="Rectangle 35"/>
          <p:cNvSpPr/>
          <p:nvPr/>
        </p:nvSpPr>
        <p:spPr>
          <a:xfrm>
            <a:off x="7519111" y="4617720"/>
            <a:ext cx="4093768"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592263" y="4617720"/>
            <a:ext cx="3947464" cy="365760"/>
          </a:xfrm>
          <a:prstGeom prst="rect">
            <a:avLst/>
          </a:prstGeom>
          <a:noFill/>
        </p:spPr>
        <p:txBody>
          <a:bodyPr wrap="square" lIns="45720" rIns="45720" tIns="27432" bIns="27432" anchor="ctr">
            <a:spAutoFit/>
          </a:bodyPr>
          <a:lstStyle/>
          <a:p>
            <a:pPr algn="l"/>
            <a:r>
              <a:rPr sz="1050" b="1" i="0">
                <a:solidFill>
                  <a:srgbClr val="4E4442"/>
                </a:solidFill>
                <a:latin typeface="Arial"/>
              </a:rPr>
              <a:t>Ví dụ</a:t>
            </a:r>
          </a:p>
        </p:txBody>
      </p:sp>
      <p:sp>
        <p:nvSpPr>
          <p:cNvPr id="38" name="Rectangle 37"/>
          <p:cNvSpPr/>
          <p:nvPr/>
        </p:nvSpPr>
        <p:spPr>
          <a:xfrm>
            <a:off x="548640" y="4983480"/>
            <a:ext cx="3319272" cy="347472"/>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21792" y="4983480"/>
            <a:ext cx="3172968" cy="347472"/>
          </a:xfrm>
          <a:prstGeom prst="rect">
            <a:avLst/>
          </a:prstGeom>
          <a:noFill/>
        </p:spPr>
        <p:txBody>
          <a:bodyPr wrap="square" lIns="45720" rIns="45720" tIns="27432" bIns="27432" anchor="ctr">
            <a:spAutoFit/>
          </a:bodyPr>
          <a:lstStyle/>
          <a:p>
            <a:pPr algn="l"/>
            <a:r>
              <a:rPr sz="1150" b="1" i="0">
                <a:solidFill>
                  <a:srgbClr val="5E0F18"/>
                </a:solidFill>
                <a:latin typeface="Arial"/>
              </a:rPr>
              <a:t>Chỉ hiển thị</a:t>
            </a:r>
          </a:p>
        </p:txBody>
      </p:sp>
      <p:sp>
        <p:nvSpPr>
          <p:cNvPr id="40" name="Rectangle 39"/>
          <p:cNvSpPr/>
          <p:nvPr/>
        </p:nvSpPr>
        <p:spPr>
          <a:xfrm>
            <a:off x="3867911" y="4983480"/>
            <a:ext cx="3651199" cy="347472"/>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3941063" y="4983480"/>
            <a:ext cx="3504895" cy="347472"/>
          </a:xfrm>
          <a:prstGeom prst="rect">
            <a:avLst/>
          </a:prstGeom>
          <a:noFill/>
        </p:spPr>
        <p:txBody>
          <a:bodyPr wrap="square" lIns="45720" rIns="45720" tIns="27432" bIns="27432" anchor="ctr">
            <a:spAutoFit/>
          </a:bodyPr>
          <a:lstStyle/>
          <a:p>
            <a:pPr algn="l"/>
            <a:r>
              <a:rPr sz="1150" b="0" i="0">
                <a:solidFill>
                  <a:srgbClr val="1A1414"/>
                </a:solidFill>
                <a:latin typeface="Arial"/>
              </a:rPr>
              <a:t>Không cần — HTML tĩnh</a:t>
            </a:r>
          </a:p>
        </p:txBody>
      </p:sp>
      <p:sp>
        <p:nvSpPr>
          <p:cNvPr id="42" name="Rectangle 41"/>
          <p:cNvSpPr/>
          <p:nvPr/>
        </p:nvSpPr>
        <p:spPr>
          <a:xfrm>
            <a:off x="7519111" y="4983480"/>
            <a:ext cx="4093768" cy="347472"/>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592263" y="4983480"/>
            <a:ext cx="3947464" cy="347472"/>
          </a:xfrm>
          <a:prstGeom prst="rect">
            <a:avLst/>
          </a:prstGeom>
          <a:noFill/>
        </p:spPr>
        <p:txBody>
          <a:bodyPr wrap="square" lIns="45720" rIns="45720" tIns="27432" bIns="27432" anchor="ctr">
            <a:spAutoFit/>
          </a:bodyPr>
          <a:lstStyle/>
          <a:p>
            <a:pPr algn="l"/>
            <a:r>
              <a:rPr sz="1150" b="0" i="0">
                <a:solidFill>
                  <a:srgbClr val="1A1414"/>
                </a:solidFill>
                <a:latin typeface="Arial"/>
              </a:rPr>
              <a:t>Trang giới thiệu, catalog, báo giá gửi khách</a:t>
            </a:r>
          </a:p>
        </p:txBody>
      </p:sp>
      <p:sp>
        <p:nvSpPr>
          <p:cNvPr id="44" name="Rectangle 43"/>
          <p:cNvSpPr/>
          <p:nvPr/>
        </p:nvSpPr>
        <p:spPr>
          <a:xfrm>
            <a:off x="548640" y="5330952"/>
            <a:ext cx="3319272" cy="347472"/>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21792" y="5330952"/>
            <a:ext cx="3172968" cy="347472"/>
          </a:xfrm>
          <a:prstGeom prst="rect">
            <a:avLst/>
          </a:prstGeom>
          <a:noFill/>
        </p:spPr>
        <p:txBody>
          <a:bodyPr wrap="square" lIns="45720" rIns="45720" tIns="27432" bIns="27432" anchor="ctr">
            <a:spAutoFit/>
          </a:bodyPr>
          <a:lstStyle/>
          <a:p>
            <a:pPr algn="l"/>
            <a:r>
              <a:rPr sz="1150" b="1" i="0">
                <a:solidFill>
                  <a:srgbClr val="5E0F18"/>
                </a:solidFill>
                <a:latin typeface="Arial"/>
              </a:rPr>
              <a:t>Nhận form, báo Telegram</a:t>
            </a:r>
          </a:p>
        </p:txBody>
      </p:sp>
      <p:sp>
        <p:nvSpPr>
          <p:cNvPr id="46" name="Rectangle 45"/>
          <p:cNvSpPr/>
          <p:nvPr/>
        </p:nvSpPr>
        <p:spPr>
          <a:xfrm>
            <a:off x="3867911" y="5330952"/>
            <a:ext cx="3651199" cy="347472"/>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3941063" y="5330952"/>
            <a:ext cx="3504895" cy="347472"/>
          </a:xfrm>
          <a:prstGeom prst="rect">
            <a:avLst/>
          </a:prstGeom>
          <a:noFill/>
        </p:spPr>
        <p:txBody>
          <a:bodyPr wrap="square" lIns="45720" rIns="45720" tIns="27432" bIns="27432" anchor="ctr">
            <a:spAutoFit/>
          </a:bodyPr>
          <a:lstStyle/>
          <a:p>
            <a:pPr algn="l"/>
            <a:r>
              <a:rPr sz="1150" b="0" i="0">
                <a:solidFill>
                  <a:srgbClr val="1A1414"/>
                </a:solidFill>
                <a:latin typeface="Arial"/>
              </a:rPr>
              <a:t>Pages Function + Telegram (+ KV)</a:t>
            </a:r>
          </a:p>
        </p:txBody>
      </p:sp>
      <p:sp>
        <p:nvSpPr>
          <p:cNvPr id="48" name="Rectangle 47"/>
          <p:cNvSpPr/>
          <p:nvPr/>
        </p:nvSpPr>
        <p:spPr>
          <a:xfrm>
            <a:off x="7519111" y="5330952"/>
            <a:ext cx="4093768" cy="347472"/>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7592263" y="5330952"/>
            <a:ext cx="3947464" cy="347472"/>
          </a:xfrm>
          <a:prstGeom prst="rect">
            <a:avLst/>
          </a:prstGeom>
          <a:noFill/>
        </p:spPr>
        <p:txBody>
          <a:bodyPr wrap="square" lIns="45720" rIns="45720" tIns="27432" bIns="27432" anchor="ctr">
            <a:spAutoFit/>
          </a:bodyPr>
          <a:lstStyle/>
          <a:p>
            <a:pPr algn="l"/>
            <a:r>
              <a:rPr sz="1150" b="0" i="0">
                <a:solidFill>
                  <a:srgbClr val="1A1414"/>
                </a:solidFill>
                <a:latin typeface="Arial"/>
              </a:rPr>
              <a:t>Đặt lịch đơn giản, form liên hệ</a:t>
            </a:r>
          </a:p>
        </p:txBody>
      </p:sp>
      <p:sp>
        <p:nvSpPr>
          <p:cNvPr id="50" name="Rectangle 49"/>
          <p:cNvSpPr/>
          <p:nvPr/>
        </p:nvSpPr>
        <p:spPr>
          <a:xfrm>
            <a:off x="548640" y="5678424"/>
            <a:ext cx="3319272" cy="347472"/>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621792" y="5678424"/>
            <a:ext cx="3172968" cy="347472"/>
          </a:xfrm>
          <a:prstGeom prst="rect">
            <a:avLst/>
          </a:prstGeom>
          <a:noFill/>
        </p:spPr>
        <p:txBody>
          <a:bodyPr wrap="square" lIns="45720" rIns="45720" tIns="27432" bIns="27432" anchor="ctr">
            <a:spAutoFit/>
          </a:bodyPr>
          <a:lstStyle/>
          <a:p>
            <a:pPr algn="l"/>
            <a:r>
              <a:rPr sz="1150" b="1" i="0">
                <a:solidFill>
                  <a:srgbClr val="5E0F18"/>
                </a:solidFill>
                <a:latin typeface="Arial"/>
              </a:rPr>
              <a:t>Danh sách, trạng thái, đăng nhập</a:t>
            </a:r>
          </a:p>
        </p:txBody>
      </p:sp>
      <p:sp>
        <p:nvSpPr>
          <p:cNvPr id="52" name="Rectangle 51"/>
          <p:cNvSpPr/>
          <p:nvPr/>
        </p:nvSpPr>
        <p:spPr>
          <a:xfrm>
            <a:off x="3867911" y="5678424"/>
            <a:ext cx="3651199" cy="347472"/>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3941063" y="5678424"/>
            <a:ext cx="3504895" cy="347472"/>
          </a:xfrm>
          <a:prstGeom prst="rect">
            <a:avLst/>
          </a:prstGeom>
          <a:noFill/>
        </p:spPr>
        <p:txBody>
          <a:bodyPr wrap="square" lIns="45720" rIns="45720" tIns="27432" bIns="27432" anchor="ctr">
            <a:spAutoFit/>
          </a:bodyPr>
          <a:lstStyle/>
          <a:p>
            <a:pPr algn="l"/>
            <a:r>
              <a:rPr sz="1150" b="0" i="0">
                <a:solidFill>
                  <a:srgbClr val="1A1414"/>
                </a:solidFill>
                <a:latin typeface="Arial"/>
              </a:rPr>
              <a:t>D1 — cơ sở dữ liệu miễn phí mức nhỏ</a:t>
            </a:r>
          </a:p>
        </p:txBody>
      </p:sp>
      <p:sp>
        <p:nvSpPr>
          <p:cNvPr id="54" name="Rectangle 53"/>
          <p:cNvSpPr/>
          <p:nvPr/>
        </p:nvSpPr>
        <p:spPr>
          <a:xfrm>
            <a:off x="7519111" y="5678424"/>
            <a:ext cx="4093768" cy="347472"/>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7592263" y="5678424"/>
            <a:ext cx="3947464" cy="347472"/>
          </a:xfrm>
          <a:prstGeom prst="rect">
            <a:avLst/>
          </a:prstGeom>
          <a:noFill/>
        </p:spPr>
        <p:txBody>
          <a:bodyPr wrap="square" lIns="45720" rIns="45720" tIns="27432" bIns="27432" anchor="ctr">
            <a:spAutoFit/>
          </a:bodyPr>
          <a:lstStyle/>
          <a:p>
            <a:pPr algn="l"/>
            <a:r>
              <a:rPr sz="1150" b="0" i="0">
                <a:solidFill>
                  <a:srgbClr val="1A1414"/>
                </a:solidFill>
                <a:latin typeface="Arial"/>
              </a:rPr>
              <a:t>Duyệt chi, CRM, quản lý thiết bị</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4 · TẠO WEBSITE</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BA WEBSITE NỘI BỘ — LÀM THEO THỨ TỰ A → B → C</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28</a:t>
            </a:r>
          </a:p>
        </p:txBody>
      </p:sp>
      <p:sp>
        <p:nvSpPr>
          <p:cNvPr id="7" name="Rounded Rectangle 6"/>
          <p:cNvSpPr/>
          <p:nvPr/>
        </p:nvSpPr>
        <p:spPr>
          <a:xfrm>
            <a:off x="548640" y="1554480"/>
            <a:ext cx="3611880" cy="3977639"/>
          </a:xfrm>
          <a:prstGeom prst="roundRect">
            <a:avLst>
              <a:gd name="adj" fmla="val 4050"/>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554480"/>
            <a:ext cx="3611880" cy="502920"/>
          </a:xfrm>
          <a:prstGeom prst="roundRect">
            <a:avLst>
              <a:gd name="adj" fmla="val 2909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828800"/>
            <a:ext cx="3611880" cy="228600"/>
          </a:xfrm>
          <a:prstGeom prst="rect">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1600200"/>
            <a:ext cx="3337560" cy="411480"/>
          </a:xfrm>
          <a:prstGeom prst="rect">
            <a:avLst/>
          </a:prstGeom>
          <a:noFill/>
        </p:spPr>
        <p:txBody>
          <a:bodyPr wrap="square" lIns="45720" rIns="45720" tIns="27432" bIns="27432" anchor="ctr">
            <a:spAutoFit/>
          </a:bodyPr>
          <a:lstStyle/>
          <a:p>
            <a:pPr algn="l"/>
            <a:r>
              <a:rPr sz="1400" b="1" i="0">
                <a:solidFill>
                  <a:srgbClr val="FFFFFF"/>
                </a:solidFill>
                <a:latin typeface="Arial"/>
              </a:rPr>
              <a:t>a) Cá nhân + đặt lịch họp  ·  Dễ · 1–2 giờ</a:t>
            </a:r>
          </a:p>
        </p:txBody>
      </p:sp>
      <p:sp>
        <p:nvSpPr>
          <p:cNvPr id="11" name="TextBox 10"/>
          <p:cNvSpPr txBox="1"/>
          <p:nvPr/>
        </p:nvSpPr>
        <p:spPr>
          <a:xfrm>
            <a:off x="685800" y="2176272"/>
            <a:ext cx="3337560" cy="3246120"/>
          </a:xfrm>
          <a:prstGeom prst="rect">
            <a:avLst/>
          </a:prstGeom>
          <a:noFill/>
        </p:spPr>
        <p:txBody>
          <a:bodyPr wrap="square" lIns="45720" rIns="45720">
            <a:spAutoFit/>
          </a:bodyPr>
          <a:lstStyle/>
          <a:p>
            <a:pPr>
              <a:spcAft>
                <a:spcPts val="400"/>
              </a:spcAft>
            </a:pPr>
            <a:r>
              <a:rPr sz="1200" b="1">
                <a:solidFill>
                  <a:srgbClr val="C13F28"/>
                </a:solidFill>
                <a:latin typeface="Arial"/>
              </a:rPr>
              <a:t>•  </a:t>
            </a:r>
            <a:r>
              <a:rPr sz="1200" b="0">
                <a:solidFill>
                  <a:srgbClr val="4E4442"/>
                </a:solidFill>
                <a:latin typeface="Arial"/>
              </a:rPr>
              <a:t>Đối tác tự chọn khung giờ rảnh Sếp đã khai, điền tên, nội dung.</a:t>
            </a:r>
          </a:p>
          <a:p>
            <a:pPr>
              <a:spcAft>
                <a:spcPts val="400"/>
              </a:spcAft>
            </a:pPr>
            <a:r>
              <a:rPr sz="1200" b="1">
                <a:solidFill>
                  <a:srgbClr val="C13F28"/>
                </a:solidFill>
                <a:latin typeface="Arial"/>
              </a:rPr>
              <a:t>•  </a:t>
            </a:r>
            <a:r>
              <a:rPr sz="1200" b="0">
                <a:solidFill>
                  <a:srgbClr val="4E4442"/>
                </a:solidFill>
                <a:latin typeface="Arial"/>
              </a:rPr>
              <a:t>Lưu D1 → Telegram báo Sếp với 2 nút: Xác nhận · Đổi giờ.</a:t>
            </a:r>
          </a:p>
          <a:p>
            <a:pPr>
              <a:spcAft>
                <a:spcPts val="400"/>
              </a:spcAft>
            </a:pPr>
            <a:r>
              <a:rPr sz="1200" b="1">
                <a:solidFill>
                  <a:srgbClr val="C13F28"/>
                </a:solidFill>
                <a:latin typeface="Arial"/>
              </a:rPr>
              <a:t>•  </a:t>
            </a:r>
            <a:r>
              <a:rPr sz="1200" b="0">
                <a:solidFill>
                  <a:srgbClr val="4E4442"/>
                </a:solidFill>
                <a:latin typeface="Arial"/>
              </a:rPr>
              <a:t>Giờ đã xác nhận không hiện cho người khác.</a:t>
            </a:r>
          </a:p>
          <a:p>
            <a:pPr>
              <a:spcAft>
                <a:spcPts val="400"/>
              </a:spcAft>
            </a:pPr>
            <a:r>
              <a:rPr sz="1200" b="1">
                <a:solidFill>
                  <a:srgbClr val="C13F28"/>
                </a:solidFill>
                <a:latin typeface="Arial"/>
              </a:rPr>
              <a:t>•  </a:t>
            </a:r>
            <a:r>
              <a:rPr sz="1200" b="0">
                <a:solidFill>
                  <a:srgbClr val="4E4442"/>
                </a:solidFill>
                <a:latin typeface="Arial"/>
              </a:rPr>
              <a:t>Trang quản trị: lịch tuần, chặn ngày bận.</a:t>
            </a:r>
          </a:p>
          <a:p>
            <a:pPr>
              <a:spcAft>
                <a:spcPts val="400"/>
              </a:spcAft>
            </a:pPr>
            <a:r>
              <a:rPr sz="1200" b="1">
                <a:solidFill>
                  <a:srgbClr val="C13F28"/>
                </a:solidFill>
                <a:latin typeface="Arial"/>
              </a:rPr>
              <a:t>•  </a:t>
            </a:r>
            <a:r>
              <a:rPr sz="1200" b="0">
                <a:solidFill>
                  <a:srgbClr val="4E4442"/>
                </a:solidFill>
                <a:latin typeface="Arial"/>
              </a:rPr>
              <a:t>Nâng cấp: nối Google Calendar, nhắc trước 1 giờ.</a:t>
            </a:r>
          </a:p>
        </p:txBody>
      </p:sp>
      <p:sp>
        <p:nvSpPr>
          <p:cNvPr id="12" name="Rounded Rectangle 11"/>
          <p:cNvSpPr/>
          <p:nvPr/>
        </p:nvSpPr>
        <p:spPr>
          <a:xfrm>
            <a:off x="4297680" y="1554480"/>
            <a:ext cx="3611880" cy="3977639"/>
          </a:xfrm>
          <a:prstGeom prst="roundRect">
            <a:avLst>
              <a:gd name="adj" fmla="val 4050"/>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4297680" y="1554480"/>
            <a:ext cx="3611880" cy="502920"/>
          </a:xfrm>
          <a:prstGeom prst="roundRect">
            <a:avLst>
              <a:gd name="adj" fmla="val 29090"/>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297680" y="1828800"/>
            <a:ext cx="3611880" cy="228600"/>
          </a:xfrm>
          <a:prstGeom prst="rect">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34840" y="1600200"/>
            <a:ext cx="3337560" cy="411480"/>
          </a:xfrm>
          <a:prstGeom prst="rect">
            <a:avLst/>
          </a:prstGeom>
          <a:noFill/>
        </p:spPr>
        <p:txBody>
          <a:bodyPr wrap="square" lIns="45720" rIns="45720" tIns="27432" bIns="27432" anchor="ctr">
            <a:spAutoFit/>
          </a:bodyPr>
          <a:lstStyle/>
          <a:p>
            <a:pPr algn="l"/>
            <a:r>
              <a:rPr sz="1400" b="1" i="0">
                <a:solidFill>
                  <a:srgbClr val="FFFFFF"/>
                </a:solidFill>
                <a:latin typeface="Arial"/>
              </a:rPr>
              <a:t>b) Duyệt chi nội bộ  ·  Vừa · nửa ngày</a:t>
            </a:r>
          </a:p>
        </p:txBody>
      </p:sp>
      <p:sp>
        <p:nvSpPr>
          <p:cNvPr id="16" name="TextBox 15"/>
          <p:cNvSpPr txBox="1"/>
          <p:nvPr/>
        </p:nvSpPr>
        <p:spPr>
          <a:xfrm>
            <a:off x="4434840" y="2176272"/>
            <a:ext cx="3337560" cy="3246120"/>
          </a:xfrm>
          <a:prstGeom prst="rect">
            <a:avLst/>
          </a:prstGeom>
          <a:noFill/>
        </p:spPr>
        <p:txBody>
          <a:bodyPr wrap="square" lIns="45720" rIns="45720">
            <a:spAutoFit/>
          </a:bodyPr>
          <a:lstStyle/>
          <a:p>
            <a:pPr>
              <a:spcAft>
                <a:spcPts val="400"/>
              </a:spcAft>
            </a:pPr>
            <a:r>
              <a:rPr sz="1200" b="1">
                <a:solidFill>
                  <a:srgbClr val="C13F28"/>
                </a:solidFill>
                <a:latin typeface="Arial"/>
              </a:rPr>
              <a:t>•  </a:t>
            </a:r>
            <a:r>
              <a:rPr sz="1200" b="0">
                <a:solidFill>
                  <a:srgbClr val="4E4442"/>
                </a:solidFill>
                <a:latin typeface="Arial"/>
              </a:rPr>
              <a:t>4 vai trò: nhân viên · trưởng bộ phận · giám đốc · kế toán.</a:t>
            </a:r>
          </a:p>
          <a:p>
            <a:pPr>
              <a:spcAft>
                <a:spcPts val="400"/>
              </a:spcAft>
            </a:pPr>
            <a:r>
              <a:rPr sz="1200" b="1">
                <a:solidFill>
                  <a:srgbClr val="C13F28"/>
                </a:solidFill>
                <a:latin typeface="Arial"/>
              </a:rPr>
              <a:t>•  </a:t>
            </a:r>
            <a:r>
              <a:rPr sz="1200" b="0">
                <a:solidFill>
                  <a:srgbClr val="4E4442"/>
                </a:solidFill>
                <a:latin typeface="Arial"/>
              </a:rPr>
              <a:t>Phiếu DC-0001: hạng mục, số tiền, lý do, ảnh hoá đơn, ngày cần tiền.</a:t>
            </a:r>
          </a:p>
          <a:p>
            <a:pPr>
              <a:spcAft>
                <a:spcPts val="400"/>
              </a:spcAft>
            </a:pPr>
            <a:r>
              <a:rPr sz="1200" b="1">
                <a:solidFill>
                  <a:srgbClr val="C13F28"/>
                </a:solidFill>
                <a:latin typeface="Arial"/>
              </a:rPr>
              <a:t>•  </a:t>
            </a:r>
            <a:r>
              <a:rPr sz="1200" b="0">
                <a:solidFill>
                  <a:srgbClr val="4E4442"/>
                </a:solidFill>
                <a:latin typeface="Arial"/>
              </a:rPr>
              <a:t>Hạn mức: dưới 5 triệu trưởng bộ phận duyệt, từ 5 triệu Sếp duyệt.</a:t>
            </a:r>
          </a:p>
          <a:p>
            <a:pPr>
              <a:spcAft>
                <a:spcPts val="400"/>
              </a:spcAft>
            </a:pPr>
            <a:r>
              <a:rPr sz="1200" b="1">
                <a:solidFill>
                  <a:srgbClr val="C13F28"/>
                </a:solidFill>
                <a:latin typeface="Arial"/>
              </a:rPr>
              <a:t>•  </a:t>
            </a:r>
            <a:r>
              <a:rPr sz="1200" b="0">
                <a:solidFill>
                  <a:srgbClr val="4E4442"/>
                </a:solidFill>
                <a:latin typeface="Arial"/>
              </a:rPr>
              <a:t>Telegram 3 nút: Duyệt · Từ chối · Hỏi lại; 8h thứ 2 tổng hợp tuần.</a:t>
            </a:r>
          </a:p>
          <a:p>
            <a:pPr>
              <a:spcAft>
                <a:spcPts val="400"/>
              </a:spcAft>
            </a:pPr>
            <a:r>
              <a:rPr sz="1200" b="1">
                <a:solidFill>
                  <a:srgbClr val="C13F28"/>
                </a:solidFill>
                <a:latin typeface="Arial"/>
              </a:rPr>
              <a:t>•  </a:t>
            </a:r>
            <a:r>
              <a:rPr sz="1200" b="0">
                <a:solidFill>
                  <a:srgbClr val="4E4442"/>
                </a:solidFill>
                <a:latin typeface="Arial"/>
              </a:rPr>
              <a:t>Lịch sử ai làm gì lúc nào. Xuất Excel.</a:t>
            </a:r>
          </a:p>
        </p:txBody>
      </p:sp>
      <p:sp>
        <p:nvSpPr>
          <p:cNvPr id="17" name="Rounded Rectangle 16"/>
          <p:cNvSpPr/>
          <p:nvPr/>
        </p:nvSpPr>
        <p:spPr>
          <a:xfrm>
            <a:off x="8046720" y="1554480"/>
            <a:ext cx="3611880" cy="3977639"/>
          </a:xfrm>
          <a:prstGeom prst="roundRect">
            <a:avLst>
              <a:gd name="adj" fmla="val 4050"/>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8046720" y="1554480"/>
            <a:ext cx="3611880" cy="502920"/>
          </a:xfrm>
          <a:prstGeom prst="roundRect">
            <a:avLst>
              <a:gd name="adj" fmla="val 29090"/>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46720" y="1828800"/>
            <a:ext cx="3611880" cy="228600"/>
          </a:xfrm>
          <a:prstGeom prst="rect">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183880" y="1600200"/>
            <a:ext cx="3337560" cy="411480"/>
          </a:xfrm>
          <a:prstGeom prst="rect">
            <a:avLst/>
          </a:prstGeom>
          <a:noFill/>
        </p:spPr>
        <p:txBody>
          <a:bodyPr wrap="square" lIns="45720" rIns="45720" tIns="27432" bIns="27432" anchor="ctr">
            <a:spAutoFit/>
          </a:bodyPr>
          <a:lstStyle/>
          <a:p>
            <a:pPr algn="l"/>
            <a:r>
              <a:rPr sz="1400" b="1" i="0">
                <a:solidFill>
                  <a:srgbClr val="FFFFFF"/>
                </a:solidFill>
                <a:latin typeface="Arial"/>
              </a:rPr>
              <a:t>c) CRM khách hàng  ·  Vừa–khó · 1 ngày</a:t>
            </a:r>
          </a:p>
        </p:txBody>
      </p:sp>
      <p:sp>
        <p:nvSpPr>
          <p:cNvPr id="21" name="TextBox 20"/>
          <p:cNvSpPr txBox="1"/>
          <p:nvPr/>
        </p:nvSpPr>
        <p:spPr>
          <a:xfrm>
            <a:off x="8183880" y="2176272"/>
            <a:ext cx="3337560" cy="3246120"/>
          </a:xfrm>
          <a:prstGeom prst="rect">
            <a:avLst/>
          </a:prstGeom>
          <a:noFill/>
        </p:spPr>
        <p:txBody>
          <a:bodyPr wrap="square" lIns="45720" rIns="45720">
            <a:spAutoFit/>
          </a:bodyPr>
          <a:lstStyle/>
          <a:p>
            <a:pPr>
              <a:spcAft>
                <a:spcPts val="400"/>
              </a:spcAft>
            </a:pPr>
            <a:r>
              <a:rPr sz="1200" b="1">
                <a:solidFill>
                  <a:srgbClr val="C13F28"/>
                </a:solidFill>
                <a:latin typeface="Arial"/>
              </a:rPr>
              <a:t>•  </a:t>
            </a:r>
            <a:r>
              <a:rPr sz="1200" b="0">
                <a:solidFill>
                  <a:srgbClr val="4E4442"/>
                </a:solidFill>
                <a:latin typeface="Arial"/>
              </a:rPr>
              <a:t>Khách KH-0001 · người liên hệ (SĐT bắt buộc) · cơ hội theo 7 giai đoạn · hoạt động · hợp đồng &amp; đợt thanh toán.</a:t>
            </a:r>
          </a:p>
          <a:p>
            <a:pPr>
              <a:spcAft>
                <a:spcPts val="400"/>
              </a:spcAft>
            </a:pPr>
            <a:r>
              <a:rPr sz="1200" b="1">
                <a:solidFill>
                  <a:srgbClr val="C13F28"/>
                </a:solidFill>
                <a:latin typeface="Arial"/>
              </a:rPr>
              <a:t>•  </a:t>
            </a:r>
            <a:r>
              <a:rPr sz="1200" b="0">
                <a:solidFill>
                  <a:srgbClr val="4E4442"/>
                </a:solidFill>
                <a:latin typeface="Arial"/>
              </a:rPr>
              <a:t>Kanban kéo thả; sang “ký HĐ” bắt buộc nhập hợp đồng.</a:t>
            </a:r>
          </a:p>
          <a:p>
            <a:pPr>
              <a:spcAft>
                <a:spcPts val="400"/>
              </a:spcAft>
            </a:pPr>
            <a:r>
              <a:rPr sz="1200" b="1">
                <a:solidFill>
                  <a:srgbClr val="C13F28"/>
                </a:solidFill>
                <a:latin typeface="Arial"/>
              </a:rPr>
              <a:t>•  </a:t>
            </a:r>
            <a:r>
              <a:rPr sz="1200" b="0">
                <a:solidFill>
                  <a:srgbClr val="4E4442"/>
                </a:solidFill>
                <a:latin typeface="Arial"/>
              </a:rPr>
              <a:t>Telegram: nhắc việc quá hạn, hạn thanh toán, báo cáo 8h sáng cho Sếp.</a:t>
            </a:r>
          </a:p>
          <a:p>
            <a:pPr>
              <a:spcAft>
                <a:spcPts val="400"/>
              </a:spcAft>
            </a:pPr>
            <a:r>
              <a:rPr sz="1200" b="1">
                <a:solidFill>
                  <a:srgbClr val="C13F28"/>
                </a:solidFill>
                <a:latin typeface="Arial"/>
              </a:rPr>
              <a:t>•  </a:t>
            </a:r>
            <a:r>
              <a:rPr sz="1200" b="0">
                <a:solidFill>
                  <a:srgbClr val="4E4442"/>
                </a:solidFill>
                <a:latin typeface="Arial"/>
              </a:rPr>
              <a:t>Không xoá khách — chỉ lưu trữ; cảnh báo trùng SĐT.</a:t>
            </a:r>
          </a:p>
        </p:txBody>
      </p:sp>
      <p:sp>
        <p:nvSpPr>
          <p:cNvPr id="22" name="Rounded Rectangle 21"/>
          <p:cNvSpPr/>
          <p:nvPr/>
        </p:nvSpPr>
        <p:spPr>
          <a:xfrm>
            <a:off x="548640" y="5669280"/>
            <a:ext cx="11064240" cy="502920"/>
          </a:xfrm>
          <a:prstGeom prst="roundRect">
            <a:avLst>
              <a:gd name="adj" fmla="val 25454"/>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13232" y="5760720"/>
            <a:ext cx="10735056" cy="256032"/>
          </a:xfrm>
          <a:prstGeom prst="rect">
            <a:avLst/>
          </a:prstGeom>
          <a:noFill/>
        </p:spPr>
        <p:txBody>
          <a:bodyPr wrap="square" lIns="45720" rIns="45720" tIns="27432" bIns="27432" anchor="t">
            <a:spAutoFit/>
          </a:bodyPr>
          <a:lstStyle/>
          <a:p>
            <a:pPr algn="l"/>
            <a:r>
              <a:rPr sz="1000" b="1" i="0">
                <a:solidFill>
                  <a:srgbClr val="FAB29A"/>
                </a:solidFill>
                <a:latin typeface="Arial"/>
              </a:rPr>
              <a:t/>
            </a:r>
          </a:p>
        </p:txBody>
      </p:sp>
      <p:sp>
        <p:nvSpPr>
          <p:cNvPr id="24" name="TextBox 23"/>
          <p:cNvSpPr txBox="1"/>
          <p:nvPr/>
        </p:nvSpPr>
        <p:spPr>
          <a:xfrm>
            <a:off x="713232" y="6016752"/>
            <a:ext cx="10735056" cy="91440"/>
          </a:xfrm>
          <a:prstGeom prst="rect">
            <a:avLst/>
          </a:prstGeom>
          <a:noFill/>
        </p:spPr>
        <p:txBody>
          <a:bodyPr wrap="square" lIns="45720" rIns="45720" tIns="27432" bIns="27432" anchor="t">
            <a:spAutoFit/>
          </a:bodyPr>
          <a:lstStyle/>
          <a:p>
            <a:pPr algn="l">
              <a:spcAft>
                <a:spcPts val="300"/>
              </a:spcAft>
            </a:pPr>
            <a:r>
              <a:rPr sz="1250" b="0" i="0">
                <a:solidFill>
                  <a:srgbClr val="FBEDE8"/>
                </a:solidFill>
                <a:latin typeface="Arial"/>
              </a:rPr>
              <a:t/>
            </a:r>
          </a:p>
        </p:txBody>
      </p:sp>
      <p:sp>
        <p:nvSpPr>
          <p:cNvPr id="25" name="TextBox 24"/>
          <p:cNvSpPr txBox="1"/>
          <p:nvPr/>
        </p:nvSpPr>
        <p:spPr>
          <a:xfrm>
            <a:off x="685800" y="5687568"/>
            <a:ext cx="10789920" cy="457200"/>
          </a:xfrm>
          <a:prstGeom prst="rect">
            <a:avLst/>
          </a:prstGeom>
          <a:noFill/>
        </p:spPr>
        <p:txBody>
          <a:bodyPr wrap="square" lIns="45720" rIns="45720" tIns="27432" bIns="27432" anchor="ctr">
            <a:spAutoFit/>
          </a:bodyPr>
          <a:lstStyle/>
          <a:p>
            <a:pPr algn="l"/>
            <a:r>
              <a:rPr sz="1200" b="1" i="0">
                <a:solidFill>
                  <a:srgbClr val="FAB29A"/>
                </a:solidFill>
                <a:latin typeface="Arial"/>
              </a:rPr>
              <a:t>Từ RBW ONE (hệ thống nội bộ Roboworld): </a:t>
            </a:r>
            <a:r>
              <a:rPr sz="1200" b="0" i="0">
                <a:solidFill>
                  <a:srgbClr val="FBEDE8"/>
                </a:solidFill>
                <a:latin typeface="Arial"/>
              </a:rPr>
              <a:t>mã phiếu tự sinh để gọi tên · deadline bắt buộc chọn · lịch sử ai-làm-gì · lead nhận là phải gọi trong 1 giờ. Quy tắc Sếp biết rõ nhất — viết vào prompt, Claude biến thành ràng buộc.</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4 · TẠO WEBSITE</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WEBSITE A) TRANG CÁ NHÂN + ĐẶT LỊCH HỌP (MÔ PHỎNG)</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29</a:t>
            </a:r>
          </a:p>
        </p:txBody>
      </p:sp>
      <p:pic>
        <p:nvPicPr>
          <p:cNvPr id="7" name="Picture 6" descr="mockup-dat-lich.png"/>
          <p:cNvPicPr>
            <a:picLocks noChangeAspect="1"/>
          </p:cNvPicPr>
          <p:nvPr/>
        </p:nvPicPr>
        <p:blipFill>
          <a:blip r:embed="rId3"/>
          <a:stretch>
            <a:fillRect/>
          </a:stretch>
        </p:blipFill>
        <p:spPr>
          <a:xfrm>
            <a:off x="1326843" y="1371600"/>
            <a:ext cx="9535264" cy="4297680"/>
          </a:xfrm>
          <a:prstGeom prst="rect">
            <a:avLst/>
          </a:prstGeom>
        </p:spPr>
      </p:pic>
      <p:sp>
        <p:nvSpPr>
          <p:cNvPr id="8" name="TextBox 7"/>
          <p:cNvSpPr txBox="1"/>
          <p:nvPr/>
        </p:nvSpPr>
        <p:spPr>
          <a:xfrm>
            <a:off x="548640" y="5760720"/>
            <a:ext cx="11064240" cy="411480"/>
          </a:xfrm>
          <a:prstGeom prst="rect">
            <a:avLst/>
          </a:prstGeom>
          <a:noFill/>
        </p:spPr>
        <p:txBody>
          <a:bodyPr wrap="square" lIns="45720" rIns="45720" tIns="27432" bIns="27432" anchor="t">
            <a:spAutoFit/>
          </a:bodyPr>
          <a:lstStyle/>
          <a:p>
            <a:pPr algn="l"/>
            <a:r>
              <a:rPr sz="1250" b="0" i="1">
                <a:solidFill>
                  <a:srgbClr val="4E4442"/>
                </a:solidFill>
                <a:latin typeface="Arial"/>
              </a:rPr>
              <a:t>Đối tác tự chọn khung giờ rảnh Sếp đã khai → Telegram báo Sếp → bấm Xác nhận → khách nhận thông báo.</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4 · TẠO WEBSITE</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WEBSITE B) HỆ THỐNG DUYỆT CHI NỘI BỘ (MÔ PHỎNG)</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30</a:t>
            </a:r>
          </a:p>
        </p:txBody>
      </p:sp>
      <p:pic>
        <p:nvPicPr>
          <p:cNvPr id="7" name="Picture 6" descr="mockup-duyet-chi.png"/>
          <p:cNvPicPr>
            <a:picLocks noChangeAspect="1"/>
          </p:cNvPicPr>
          <p:nvPr/>
        </p:nvPicPr>
        <p:blipFill>
          <a:blip r:embed="rId3"/>
          <a:stretch>
            <a:fillRect/>
          </a:stretch>
        </p:blipFill>
        <p:spPr>
          <a:xfrm>
            <a:off x="1326843" y="1371600"/>
            <a:ext cx="9535264" cy="4297680"/>
          </a:xfrm>
          <a:prstGeom prst="rect">
            <a:avLst/>
          </a:prstGeom>
        </p:spPr>
      </p:pic>
      <p:sp>
        <p:nvSpPr>
          <p:cNvPr id="8" name="TextBox 7"/>
          <p:cNvSpPr txBox="1"/>
          <p:nvPr/>
        </p:nvSpPr>
        <p:spPr>
          <a:xfrm>
            <a:off x="548640" y="5760720"/>
            <a:ext cx="11064240" cy="411480"/>
          </a:xfrm>
          <a:prstGeom prst="rect">
            <a:avLst/>
          </a:prstGeom>
          <a:noFill/>
        </p:spPr>
        <p:txBody>
          <a:bodyPr wrap="square" lIns="45720" rIns="45720" tIns="27432" bIns="27432" anchor="t">
            <a:spAutoFit/>
          </a:bodyPr>
          <a:lstStyle/>
          <a:p>
            <a:pPr algn="l"/>
            <a:r>
              <a:rPr sz="1250" b="0" i="1">
                <a:solidFill>
                  <a:srgbClr val="4E4442"/>
                </a:solidFill>
                <a:latin typeface="Arial"/>
              </a:rPr>
              <a:t>Màn “Chờ tôi duyệt” của giám đốc: hạn mức tự chuyển đúng người, mã phiếu tự sinh, lịch sử ai làm gì lúc nào.</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4 · TẠO WEBSITE</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WEBSITE C) CRM KHÁCH HÀNG — KANBAN (MÔ PHỎNG)</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31</a:t>
            </a:r>
          </a:p>
        </p:txBody>
      </p:sp>
      <p:pic>
        <p:nvPicPr>
          <p:cNvPr id="7" name="Picture 6" descr="mockup-crm.png"/>
          <p:cNvPicPr>
            <a:picLocks noChangeAspect="1"/>
          </p:cNvPicPr>
          <p:nvPr/>
        </p:nvPicPr>
        <p:blipFill>
          <a:blip r:embed="rId3"/>
          <a:stretch>
            <a:fillRect/>
          </a:stretch>
        </p:blipFill>
        <p:spPr>
          <a:xfrm>
            <a:off x="825866" y="1371600"/>
            <a:ext cx="10537218" cy="4297680"/>
          </a:xfrm>
          <a:prstGeom prst="rect">
            <a:avLst/>
          </a:prstGeom>
        </p:spPr>
      </p:pic>
      <p:sp>
        <p:nvSpPr>
          <p:cNvPr id="8" name="TextBox 7"/>
          <p:cNvSpPr txBox="1"/>
          <p:nvPr/>
        </p:nvSpPr>
        <p:spPr>
          <a:xfrm>
            <a:off x="548640" y="5760720"/>
            <a:ext cx="11064240" cy="411480"/>
          </a:xfrm>
          <a:prstGeom prst="rect">
            <a:avLst/>
          </a:prstGeom>
          <a:noFill/>
        </p:spPr>
        <p:txBody>
          <a:bodyPr wrap="square" lIns="45720" rIns="45720" tIns="27432" bIns="27432" anchor="t">
            <a:spAutoFit/>
          </a:bodyPr>
          <a:lstStyle/>
          <a:p>
            <a:pPr algn="l"/>
            <a:r>
              <a:rPr sz="1250" b="0" i="1">
                <a:solidFill>
                  <a:srgbClr val="4E4442"/>
                </a:solidFill>
                <a:latin typeface="Arial"/>
              </a:rPr>
              <a:t>Bảy giai đoạn của hành trình mua B2B; thẻ đỏ là việc quá hạn hoặc khách bị bỏ quên quá 30 ngày.</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4 · TẠO WEBSITE</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BẪY ĐÃ GẶP KHI DỰNG WEB VỚI CLAUDE</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32</a:t>
            </a:r>
          </a:p>
        </p:txBody>
      </p:sp>
      <p:sp>
        <p:nvSpPr>
          <p:cNvPr id="7" name="Rounded Rectangle 6"/>
          <p:cNvSpPr/>
          <p:nvPr/>
        </p:nvSpPr>
        <p:spPr>
          <a:xfrm>
            <a:off x="548640" y="1554480"/>
            <a:ext cx="5394960" cy="1325880"/>
          </a:xfrm>
          <a:prstGeom prst="roundRect">
            <a:avLst>
              <a:gd name="adj" fmla="val 9655"/>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13232" y="1664207"/>
            <a:ext cx="5029200" cy="320040"/>
          </a:xfrm>
          <a:prstGeom prst="rect">
            <a:avLst/>
          </a:prstGeom>
          <a:noFill/>
        </p:spPr>
        <p:txBody>
          <a:bodyPr wrap="square" lIns="45720" rIns="45720" tIns="27432" bIns="27432" anchor="t">
            <a:spAutoFit/>
          </a:bodyPr>
          <a:lstStyle/>
          <a:p>
            <a:pPr algn="l"/>
            <a:r>
              <a:rPr sz="1350" b="1" i="0">
                <a:solidFill>
                  <a:srgbClr val="A15C00"/>
                </a:solidFill>
                <a:latin typeface="Arial"/>
              </a:rPr>
              <a:t>Bảng nhiều cột trên điện thoại</a:t>
            </a:r>
          </a:p>
        </p:txBody>
      </p:sp>
      <p:sp>
        <p:nvSpPr>
          <p:cNvPr id="9" name="TextBox 8"/>
          <p:cNvSpPr txBox="1"/>
          <p:nvPr/>
        </p:nvSpPr>
        <p:spPr>
          <a:xfrm>
            <a:off x="713232" y="2011680"/>
            <a:ext cx="5029200" cy="822960"/>
          </a:xfrm>
          <a:prstGeom prst="rect">
            <a:avLst/>
          </a:prstGeom>
          <a:noFill/>
        </p:spPr>
        <p:txBody>
          <a:bodyPr wrap="square" lIns="45720" rIns="45720" tIns="27432" bIns="27432" anchor="t">
            <a:spAutoFit/>
          </a:bodyPr>
          <a:lstStyle/>
          <a:p>
            <a:pPr algn="l"/>
            <a:r>
              <a:rPr sz="1200" b="0" i="0">
                <a:solidFill>
                  <a:srgbClr val="1A1414"/>
                </a:solidFill>
                <a:latin typeface="Arial"/>
              </a:rPr>
              <a:t>5–6 cột không bao giờ vừa 390 px. Bảo Claude: “trên điện thoại mỗi dòng bảng thành một thẻ, có nhãn cột”.</a:t>
            </a:r>
          </a:p>
        </p:txBody>
      </p:sp>
      <p:sp>
        <p:nvSpPr>
          <p:cNvPr id="10" name="Rounded Rectangle 9"/>
          <p:cNvSpPr/>
          <p:nvPr/>
        </p:nvSpPr>
        <p:spPr>
          <a:xfrm>
            <a:off x="6217920" y="1554480"/>
            <a:ext cx="5394960" cy="1325880"/>
          </a:xfrm>
          <a:prstGeom prst="roundRect">
            <a:avLst>
              <a:gd name="adj" fmla="val 9655"/>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82512" y="1664207"/>
            <a:ext cx="5029200" cy="320040"/>
          </a:xfrm>
          <a:prstGeom prst="rect">
            <a:avLst/>
          </a:prstGeom>
          <a:noFill/>
        </p:spPr>
        <p:txBody>
          <a:bodyPr wrap="square" lIns="45720" rIns="45720" tIns="27432" bIns="27432" anchor="t">
            <a:spAutoFit/>
          </a:bodyPr>
          <a:lstStyle/>
          <a:p>
            <a:pPr algn="l"/>
            <a:r>
              <a:rPr sz="1350" b="1" i="0">
                <a:solidFill>
                  <a:srgbClr val="A15C00"/>
                </a:solidFill>
                <a:latin typeface="Arial"/>
              </a:rPr>
              <a:t>Ảnh tràn khung, mất đầu mất chân</a:t>
            </a:r>
          </a:p>
        </p:txBody>
      </p:sp>
      <p:sp>
        <p:nvSpPr>
          <p:cNvPr id="12" name="TextBox 11"/>
          <p:cNvSpPr txBox="1"/>
          <p:nvPr/>
        </p:nvSpPr>
        <p:spPr>
          <a:xfrm>
            <a:off x="6382512" y="2011680"/>
            <a:ext cx="5029200" cy="822960"/>
          </a:xfrm>
          <a:prstGeom prst="rect">
            <a:avLst/>
          </a:prstGeom>
          <a:noFill/>
        </p:spPr>
        <p:txBody>
          <a:bodyPr wrap="square" lIns="45720" rIns="45720" tIns="27432" bIns="27432" anchor="t">
            <a:spAutoFit/>
          </a:bodyPr>
          <a:lstStyle/>
          <a:p>
            <a:pPr algn="l"/>
            <a:r>
              <a:rPr sz="1200" b="0" i="0">
                <a:solidFill>
                  <a:srgbClr val="1A1414"/>
                </a:solidFill>
                <a:latin typeface="Arial"/>
              </a:rPr>
              <a:t>Chromium phóng ảnh trong lưới khó đoán. Bắt chụp màn hình máy tính + điện thoại sau mỗi lần sửa.</a:t>
            </a:r>
          </a:p>
        </p:txBody>
      </p:sp>
      <p:sp>
        <p:nvSpPr>
          <p:cNvPr id="13" name="Rounded Rectangle 12"/>
          <p:cNvSpPr/>
          <p:nvPr/>
        </p:nvSpPr>
        <p:spPr>
          <a:xfrm>
            <a:off x="548640" y="3017520"/>
            <a:ext cx="5394960" cy="1325880"/>
          </a:xfrm>
          <a:prstGeom prst="roundRect">
            <a:avLst>
              <a:gd name="adj" fmla="val 9655"/>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13232" y="3127248"/>
            <a:ext cx="5029200" cy="320040"/>
          </a:xfrm>
          <a:prstGeom prst="rect">
            <a:avLst/>
          </a:prstGeom>
          <a:noFill/>
        </p:spPr>
        <p:txBody>
          <a:bodyPr wrap="square" lIns="45720" rIns="45720" tIns="27432" bIns="27432" anchor="t">
            <a:spAutoFit/>
          </a:bodyPr>
          <a:lstStyle/>
          <a:p>
            <a:pPr algn="l"/>
            <a:r>
              <a:rPr sz="1350" b="1" i="0">
                <a:solidFill>
                  <a:srgbClr val="A15C00"/>
                </a:solidFill>
                <a:latin typeface="Arial"/>
              </a:rPr>
              <a:t>Kiểm tra link bằng dòng lệnh báo lỗi oan</a:t>
            </a:r>
          </a:p>
        </p:txBody>
      </p:sp>
      <p:sp>
        <p:nvSpPr>
          <p:cNvPr id="15" name="TextBox 14"/>
          <p:cNvSpPr txBox="1"/>
          <p:nvPr/>
        </p:nvSpPr>
        <p:spPr>
          <a:xfrm>
            <a:off x="713232" y="3474720"/>
            <a:ext cx="5029200" cy="822960"/>
          </a:xfrm>
          <a:prstGeom prst="rect">
            <a:avLst/>
          </a:prstGeom>
          <a:noFill/>
        </p:spPr>
        <p:txBody>
          <a:bodyPr wrap="square" lIns="45720" rIns="45720" tIns="27432" bIns="27432" anchor="t">
            <a:spAutoFit/>
          </a:bodyPr>
          <a:lstStyle/>
          <a:p>
            <a:pPr algn="l"/>
            <a:r>
              <a:rPr sz="1200" b="0" i="0">
                <a:solidFill>
                  <a:srgbClr val="1A1414"/>
                </a:solidFill>
                <a:latin typeface="Arial"/>
              </a:rPr>
              <a:t>curl trên Windows luôn lỗi bảo mật với .pages.dev dù trang chạy tốt. Chỉ tin trình duyệt thật.</a:t>
            </a:r>
          </a:p>
        </p:txBody>
      </p:sp>
      <p:sp>
        <p:nvSpPr>
          <p:cNvPr id="16" name="Rounded Rectangle 15"/>
          <p:cNvSpPr/>
          <p:nvPr/>
        </p:nvSpPr>
        <p:spPr>
          <a:xfrm>
            <a:off x="6217920" y="3017520"/>
            <a:ext cx="5394960" cy="1325880"/>
          </a:xfrm>
          <a:prstGeom prst="roundRect">
            <a:avLst>
              <a:gd name="adj" fmla="val 9655"/>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82512" y="3127248"/>
            <a:ext cx="5029200" cy="320040"/>
          </a:xfrm>
          <a:prstGeom prst="rect">
            <a:avLst/>
          </a:prstGeom>
          <a:noFill/>
        </p:spPr>
        <p:txBody>
          <a:bodyPr wrap="square" lIns="45720" rIns="45720" tIns="27432" bIns="27432" anchor="t">
            <a:spAutoFit/>
          </a:bodyPr>
          <a:lstStyle/>
          <a:p>
            <a:pPr algn="l"/>
            <a:r>
              <a:rPr sz="1350" b="1" i="0">
                <a:solidFill>
                  <a:srgbClr val="A15C00"/>
                </a:solidFill>
                <a:latin typeface="Arial"/>
              </a:rPr>
              <a:t>Ghi chú nội bộ lọt lên mạng</a:t>
            </a:r>
          </a:p>
        </p:txBody>
      </p:sp>
      <p:sp>
        <p:nvSpPr>
          <p:cNvPr id="18" name="TextBox 17"/>
          <p:cNvSpPr txBox="1"/>
          <p:nvPr/>
        </p:nvSpPr>
        <p:spPr>
          <a:xfrm>
            <a:off x="6382512" y="3474720"/>
            <a:ext cx="5029200" cy="822960"/>
          </a:xfrm>
          <a:prstGeom prst="rect">
            <a:avLst/>
          </a:prstGeom>
          <a:noFill/>
        </p:spPr>
        <p:txBody>
          <a:bodyPr wrap="square" lIns="45720" rIns="45720" tIns="27432" bIns="27432" anchor="t">
            <a:spAutoFit/>
          </a:bodyPr>
          <a:lstStyle/>
          <a:p>
            <a:pPr algn="l"/>
            <a:r>
              <a:rPr sz="1200" b="0" i="0">
                <a:solidFill>
                  <a:srgbClr val="1A1414"/>
                </a:solidFill>
                <a:latin typeface="Arial"/>
              </a:rPr>
              <a:t>Mọi file trong thư mục deploy đều lên web; xoá rồi vẫn còn trong bộ đệm 7 ngày. Ghi chú để ở thư mục dự án.</a:t>
            </a:r>
          </a:p>
        </p:txBody>
      </p:sp>
      <p:sp>
        <p:nvSpPr>
          <p:cNvPr id="19" name="Rounded Rectangle 18"/>
          <p:cNvSpPr/>
          <p:nvPr/>
        </p:nvSpPr>
        <p:spPr>
          <a:xfrm>
            <a:off x="548640" y="4480560"/>
            <a:ext cx="5394960" cy="1325880"/>
          </a:xfrm>
          <a:prstGeom prst="roundRect">
            <a:avLst>
              <a:gd name="adj" fmla="val 9655"/>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13232" y="4590288"/>
            <a:ext cx="5029200" cy="320040"/>
          </a:xfrm>
          <a:prstGeom prst="rect">
            <a:avLst/>
          </a:prstGeom>
          <a:noFill/>
        </p:spPr>
        <p:txBody>
          <a:bodyPr wrap="square" lIns="45720" rIns="45720" tIns="27432" bIns="27432" anchor="t">
            <a:spAutoFit/>
          </a:bodyPr>
          <a:lstStyle/>
          <a:p>
            <a:pPr algn="l"/>
            <a:r>
              <a:rPr sz="1350" b="1" i="0">
                <a:solidFill>
                  <a:srgbClr val="A15C00"/>
                </a:solidFill>
                <a:latin typeface="Arial"/>
              </a:rPr>
              <a:t>Thiếu ảnh bìa khi gửi link Zalo</a:t>
            </a:r>
          </a:p>
        </p:txBody>
      </p:sp>
      <p:sp>
        <p:nvSpPr>
          <p:cNvPr id="21" name="TextBox 20"/>
          <p:cNvSpPr txBox="1"/>
          <p:nvPr/>
        </p:nvSpPr>
        <p:spPr>
          <a:xfrm>
            <a:off x="713232" y="4937760"/>
            <a:ext cx="5029200" cy="822960"/>
          </a:xfrm>
          <a:prstGeom prst="rect">
            <a:avLst/>
          </a:prstGeom>
          <a:noFill/>
        </p:spPr>
        <p:txBody>
          <a:bodyPr wrap="square" lIns="45720" rIns="45720" tIns="27432" bIns="27432" anchor="t">
            <a:spAutoFit/>
          </a:bodyPr>
          <a:lstStyle/>
          <a:p>
            <a:pPr algn="l"/>
            <a:r>
              <a:rPr sz="1200" b="0" i="0">
                <a:solidFill>
                  <a:srgbClr val="1A1414"/>
                </a:solidFill>
                <a:latin typeface="Arial"/>
              </a:rPr>
              <a:t>Không có og:image 1200×630 thì trông như link rác. Bảo Claude dựng bằng HTML rồi chụp — 5 phút.</a:t>
            </a:r>
          </a:p>
        </p:txBody>
      </p:sp>
      <p:sp>
        <p:nvSpPr>
          <p:cNvPr id="22" name="Rounded Rectangle 21"/>
          <p:cNvSpPr/>
          <p:nvPr/>
        </p:nvSpPr>
        <p:spPr>
          <a:xfrm>
            <a:off x="6217920" y="4480560"/>
            <a:ext cx="5394960" cy="1325880"/>
          </a:xfrm>
          <a:prstGeom prst="roundRect">
            <a:avLst>
              <a:gd name="adj" fmla="val 9655"/>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82512" y="4590288"/>
            <a:ext cx="5029200" cy="320040"/>
          </a:xfrm>
          <a:prstGeom prst="rect">
            <a:avLst/>
          </a:prstGeom>
          <a:noFill/>
        </p:spPr>
        <p:txBody>
          <a:bodyPr wrap="square" lIns="45720" rIns="45720" tIns="27432" bIns="27432" anchor="t">
            <a:spAutoFit/>
          </a:bodyPr>
          <a:lstStyle/>
          <a:p>
            <a:pPr algn="l"/>
            <a:r>
              <a:rPr sz="1350" b="1" i="0">
                <a:solidFill>
                  <a:srgbClr val="A15C00"/>
                </a:solidFill>
                <a:latin typeface="Arial"/>
              </a:rPr>
              <a:t>Mật khẩu trong mã nguồn</a:t>
            </a:r>
          </a:p>
        </p:txBody>
      </p:sp>
      <p:sp>
        <p:nvSpPr>
          <p:cNvPr id="24" name="TextBox 23"/>
          <p:cNvSpPr txBox="1"/>
          <p:nvPr/>
        </p:nvSpPr>
        <p:spPr>
          <a:xfrm>
            <a:off x="6382512" y="4937760"/>
            <a:ext cx="5029200" cy="822960"/>
          </a:xfrm>
          <a:prstGeom prst="rect">
            <a:avLst/>
          </a:prstGeom>
          <a:noFill/>
        </p:spPr>
        <p:txBody>
          <a:bodyPr wrap="square" lIns="45720" rIns="45720" tIns="27432" bIns="27432" anchor="t">
            <a:spAutoFit/>
          </a:bodyPr>
          <a:lstStyle/>
          <a:p>
            <a:pPr algn="l"/>
            <a:r>
              <a:rPr sz="1200" b="0" i="0">
                <a:solidFill>
                  <a:srgbClr val="1A1414"/>
                </a:solidFill>
                <a:latin typeface="Arial"/>
              </a:rPr>
              <a:t>Website nội bộ phải có đăng nhập; mật khẩu để trong biến môi trường Cloudflare, không ghi vào mã, không gửi qua chat.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2011680"/>
            <a:ext cx="2743200" cy="1280160"/>
          </a:xfrm>
          <a:prstGeom prst="rect">
            <a:avLst/>
          </a:prstGeom>
          <a:noFill/>
        </p:spPr>
        <p:txBody>
          <a:bodyPr wrap="square" lIns="0" rIns="0" tIns="27432" bIns="27432" anchor="t">
            <a:spAutoFit/>
          </a:bodyPr>
          <a:lstStyle/>
          <a:p>
            <a:pPr algn="l"/>
            <a:r>
              <a:rPr sz="12000" b="1" i="0">
                <a:solidFill>
                  <a:srgbClr val="FAB29A"/>
                </a:solidFill>
                <a:latin typeface="Arial"/>
              </a:rPr>
              <a:t>5</a:t>
            </a:r>
          </a:p>
        </p:txBody>
      </p:sp>
      <p:sp>
        <p:nvSpPr>
          <p:cNvPr id="4" name="TextBox 3"/>
          <p:cNvSpPr txBox="1"/>
          <p:nvPr/>
        </p:nvSpPr>
        <p:spPr>
          <a:xfrm>
            <a:off x="3108960" y="2148840"/>
            <a:ext cx="8229600" cy="1280160"/>
          </a:xfrm>
          <a:prstGeom prst="rect">
            <a:avLst/>
          </a:prstGeom>
          <a:noFill/>
        </p:spPr>
        <p:txBody>
          <a:bodyPr wrap="square" lIns="45720" rIns="45720" tIns="27432" bIns="27432" anchor="ctr">
            <a:spAutoFit/>
          </a:bodyPr>
          <a:lstStyle/>
          <a:p>
            <a:pPr algn="l"/>
            <a:r>
              <a:rPr sz="4000" b="1" i="0">
                <a:solidFill>
                  <a:srgbClr val="FFFFFF"/>
                </a:solidFill>
                <a:latin typeface="Arial"/>
              </a:rPr>
              <a:t>TẠO SKILL CHO AI</a:t>
            </a:r>
          </a:p>
        </p:txBody>
      </p:sp>
      <p:sp>
        <p:nvSpPr>
          <p:cNvPr id="5" name="TextBox 4"/>
          <p:cNvSpPr txBox="1"/>
          <p:nvPr/>
        </p:nvSpPr>
        <p:spPr>
          <a:xfrm>
            <a:off x="3108960" y="3429000"/>
            <a:ext cx="8046720" cy="1097280"/>
          </a:xfrm>
          <a:prstGeom prst="rect">
            <a:avLst/>
          </a:prstGeom>
          <a:noFill/>
        </p:spPr>
        <p:txBody>
          <a:bodyPr wrap="square" lIns="45720" rIns="45720" tIns="27432" bIns="27432" anchor="t">
            <a:spAutoFit/>
          </a:bodyPr>
          <a:lstStyle/>
          <a:p>
            <a:pPr algn="l"/>
            <a:r>
              <a:rPr sz="1800" b="0" i="0">
                <a:solidFill>
                  <a:srgbClr val="F6D9CF"/>
                </a:solidFill>
                <a:latin typeface="Arial"/>
              </a:rPr>
              <a:t>Skill là quy trình chuẩn (SOP) viết cho AI — biến kinh nghiệm thành thứ Claude tự làm lần sau.</a:t>
            </a:r>
          </a:p>
        </p:txBody>
      </p:sp>
      <p:pic>
        <p:nvPicPr>
          <p:cNvPr id="6" name="Picture 5" descr="logo-rbw-trang.png"/>
          <p:cNvPicPr>
            <a:picLocks noChangeAspect="1"/>
          </p:cNvPicPr>
          <p:nvPr/>
        </p:nvPicPr>
        <p:blipFill>
          <a:blip r:embed="rId2"/>
          <a:stretch>
            <a:fillRect/>
          </a:stretch>
        </p:blipFill>
        <p:spPr>
          <a:xfrm>
            <a:off x="548640" y="6263640"/>
            <a:ext cx="828722" cy="274320"/>
          </a:xfrm>
          <a:prstGeom prst="rect">
            <a:avLst/>
          </a:prstGeom>
        </p:spPr>
      </p:pic>
      <p:sp>
        <p:nvSpPr>
          <p:cNvPr id="7" name="TextBox 6"/>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FAB29A"/>
                </a:solidFill>
                <a:latin typeface="Arial"/>
              </a:rPr>
              <a:t>huong-dan-claude-code.pages.dev  ·  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5 · TẠO SKILL</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SKILL = TỜ QUY TRÌNH DÁN ĐẦU CHUYỀN, VIẾT CHO CLAUDE</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34</a:t>
            </a:r>
          </a:p>
        </p:txBody>
      </p:sp>
      <p:sp>
        <p:nvSpPr>
          <p:cNvPr id="7" name="Rounded Rectangle 6"/>
          <p:cNvSpPr/>
          <p:nvPr/>
        </p:nvSpPr>
        <p:spPr>
          <a:xfrm>
            <a:off x="548640" y="1554480"/>
            <a:ext cx="5120640" cy="2651760"/>
          </a:xfrm>
          <a:prstGeom prst="roundRect">
            <a:avLst>
              <a:gd name="adj" fmla="val 4827"/>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1691640"/>
            <a:ext cx="4846320" cy="2468880"/>
          </a:xfrm>
          <a:prstGeom prst="rect">
            <a:avLst/>
          </a:prstGeom>
          <a:noFill/>
        </p:spPr>
        <p:txBody>
          <a:bodyPr wrap="square" lIns="45720" rIns="45720" tIns="27432" bIns="27432" anchor="t">
            <a:spAutoFit/>
          </a:bodyPr>
          <a:lstStyle/>
          <a:p>
            <a:pPr algn="l">
              <a:spcAft>
                <a:spcPts val="300"/>
              </a:spcAft>
            </a:pPr>
            <a:r>
              <a:rPr sz="1200" b="0" i="0">
                <a:solidFill>
                  <a:srgbClr val="1A1414"/>
                </a:solidFill>
                <a:latin typeface="Consolas"/>
              </a:rPr>
              <a:t>D:\CongTy_Claude\.claude\skills\</a:t>
            </a:r>
          </a:p>
          <a:p>
            <a:pPr algn="l">
              <a:spcAft>
                <a:spcPts val="300"/>
              </a:spcAft>
            </a:pPr>
            <a:r>
              <a:rPr sz="1200" b="0" i="0">
                <a:solidFill>
                  <a:srgbClr val="1A1414"/>
                </a:solidFill>
                <a:latin typeface="Consolas"/>
              </a:rPr>
              <a:t>└─ design-abc\</a:t>
            </a:r>
          </a:p>
          <a:p>
            <a:pPr algn="l">
              <a:spcAft>
                <a:spcPts val="300"/>
              </a:spcAft>
            </a:pPr>
            <a:r>
              <a:rPr sz="1200" b="0" i="0">
                <a:solidFill>
                  <a:srgbClr val="1A1414"/>
                </a:solidFill>
                <a:latin typeface="Consolas"/>
              </a:rPr>
              <a:t>    ├─ SKILL.md       khi nào dùng · các bước · kết quả</a:t>
            </a:r>
          </a:p>
          <a:p>
            <a:pPr algn="l">
              <a:spcAft>
                <a:spcPts val="300"/>
              </a:spcAft>
            </a:pPr>
            <a:r>
              <a:rPr sz="1200" b="0" i="0">
                <a:solidFill>
                  <a:srgbClr val="1A1414"/>
                </a:solidFill>
                <a:latin typeface="Consolas"/>
              </a:rPr>
              <a:t>    ├─ references\   bảng màu, quy chuẩn, ví dụ đẹp</a:t>
            </a:r>
          </a:p>
          <a:p>
            <a:pPr algn="l">
              <a:spcAft>
                <a:spcPts val="300"/>
              </a:spcAft>
            </a:pPr>
            <a:r>
              <a:rPr sz="1200" b="0" i="0">
                <a:solidFill>
                  <a:srgbClr val="1A1414"/>
                </a:solidFill>
                <a:latin typeface="Consolas"/>
              </a:rPr>
              <a:t>    └─ scripts\      công cụ chạy lại (tuỳ chọn)</a:t>
            </a:r>
          </a:p>
          <a:p>
            <a:pPr algn="l">
              <a:spcAft>
                <a:spcPts val="300"/>
              </a:spcAft>
            </a:pPr>
            <a:r>
              <a:rPr sz="1200" b="0" i="0">
                <a:solidFill>
                  <a:srgbClr val="1A1414"/>
                </a:solidFill>
                <a:latin typeface="Consolas"/>
              </a:rPr>
              <a:t/>
            </a:r>
          </a:p>
          <a:p>
            <a:pPr algn="l">
              <a:spcAft>
                <a:spcPts val="300"/>
              </a:spcAft>
            </a:pPr>
            <a:r>
              <a:rPr sz="1200" b="0" i="0">
                <a:solidFill>
                  <a:srgbClr val="1A1414"/>
                </a:solidFill>
                <a:latin typeface="Consolas"/>
              </a:rPr>
              <a:t>Đầu SKILL.md: name + description (KHI NÀO dùng)</a:t>
            </a:r>
          </a:p>
          <a:p>
            <a:pPr algn="l">
              <a:spcAft>
                <a:spcPts val="300"/>
              </a:spcAft>
            </a:pPr>
            <a:r>
              <a:rPr sz="1200" b="0" i="0">
                <a:solidFill>
                  <a:srgbClr val="1A1414"/>
                </a:solidFill>
                <a:latin typeface="Consolas"/>
              </a:rPr>
              <a:t>→ Claude tự kích hoạt khi việc khớp, hoặc gõ /design-abc</a:t>
            </a:r>
          </a:p>
        </p:txBody>
      </p:sp>
      <p:sp>
        <p:nvSpPr>
          <p:cNvPr id="9" name="TextBox 8"/>
          <p:cNvSpPr txBox="1"/>
          <p:nvPr/>
        </p:nvSpPr>
        <p:spPr>
          <a:xfrm>
            <a:off x="548640" y="4389120"/>
            <a:ext cx="5120640" cy="1645920"/>
          </a:xfrm>
          <a:prstGeom prst="rect">
            <a:avLst/>
          </a:prstGeom>
          <a:noFill/>
        </p:spPr>
        <p:txBody>
          <a:bodyPr wrap="square" lIns="45720" rIns="45720" tIns="27432" bIns="27432" anchor="t">
            <a:spAutoFit/>
          </a:bodyPr>
          <a:lstStyle/>
          <a:p>
            <a:pPr algn="l">
              <a:spcAft>
                <a:spcPts val="800"/>
              </a:spcAft>
            </a:pPr>
            <a:r>
              <a:rPr sz="1350" b="1" i="0">
                <a:solidFill>
                  <a:srgbClr val="5E0F18"/>
                </a:solidFill>
                <a:latin typeface="Arial"/>
              </a:rPr>
              <a:t>Không có skill: </a:t>
            </a:r>
            <a:r>
              <a:rPr sz="1350" b="0" i="0">
                <a:solidFill>
                  <a:srgbClr val="4E4442"/>
                </a:solidFill>
                <a:latin typeface="Arial"/>
              </a:rPr>
              <a:t>mỗi lần làm báo giá phải nhắc lại màu, font, logo, hotline, VAT.</a:t>
            </a:r>
          </a:p>
          <a:p>
            <a:pPr algn="l">
              <a:spcAft>
                <a:spcPts val="800"/>
              </a:spcAft>
            </a:pPr>
            <a:r>
              <a:rPr sz="1350" b="1" i="0">
                <a:solidFill>
                  <a:srgbClr val="C13F28"/>
                </a:solidFill>
                <a:latin typeface="Arial"/>
              </a:rPr>
              <a:t>Có skill: </a:t>
            </a:r>
            <a:r>
              <a:rPr sz="1350" b="0" i="0">
                <a:solidFill>
                  <a:srgbClr val="4E4442"/>
                </a:solidFill>
                <a:latin typeface="Arial"/>
              </a:rPr>
              <a:t>gõ /bao-gia, Claude làm đúng 100% quy tắc — và quy tắc DÀY LÊN theo từng lần Sếp góp ý.</a:t>
            </a:r>
          </a:p>
        </p:txBody>
      </p:sp>
      <p:sp>
        <p:nvSpPr>
          <p:cNvPr id="10" name="TextBox 9"/>
          <p:cNvSpPr txBox="1"/>
          <p:nvPr/>
        </p:nvSpPr>
        <p:spPr>
          <a:xfrm>
            <a:off x="6035040" y="1554480"/>
            <a:ext cx="5577840" cy="365760"/>
          </a:xfrm>
          <a:prstGeom prst="rect">
            <a:avLst/>
          </a:prstGeom>
          <a:noFill/>
        </p:spPr>
        <p:txBody>
          <a:bodyPr wrap="square" lIns="45720" rIns="45720" tIns="27432" bIns="27432" anchor="t">
            <a:spAutoFit/>
          </a:bodyPr>
          <a:lstStyle/>
          <a:p>
            <a:pPr algn="l"/>
            <a:r>
              <a:rPr sz="1400" b="1" i="0">
                <a:solidFill>
                  <a:srgbClr val="5E0F18"/>
                </a:solidFill>
                <a:latin typeface="Arial"/>
              </a:rPr>
              <a:t>Vòng lặp cải tiến — thứ làm skill đáng giá hơn mọi prompt lẻ</a:t>
            </a:r>
          </a:p>
        </p:txBody>
      </p:sp>
      <p:sp>
        <p:nvSpPr>
          <p:cNvPr id="11" name="Rounded Rectangle 10"/>
          <p:cNvSpPr/>
          <p:nvPr/>
        </p:nvSpPr>
        <p:spPr>
          <a:xfrm>
            <a:off x="6035040" y="2057400"/>
            <a:ext cx="5577840" cy="566928"/>
          </a:xfrm>
          <a:prstGeom prst="roundRect">
            <a:avLst>
              <a:gd name="adj" fmla="val 16129"/>
            </a:avLst>
          </a:prstGeom>
          <a:solidFill>
            <a:srgbClr val="FDE9E1"/>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6144768" y="2130552"/>
            <a:ext cx="420624" cy="420624"/>
          </a:xfrm>
          <a:prstGeom prst="roundRect">
            <a:avLst>
              <a:gd name="adj" fmla="val 26086"/>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144768" y="2130552"/>
            <a:ext cx="420624" cy="420624"/>
          </a:xfrm>
          <a:prstGeom prst="rect">
            <a:avLst/>
          </a:prstGeom>
          <a:noFill/>
        </p:spPr>
        <p:txBody>
          <a:bodyPr wrap="square" lIns="0" rIns="0" tIns="27432" bIns="27432" anchor="ctr">
            <a:spAutoFit/>
          </a:bodyPr>
          <a:lstStyle/>
          <a:p>
            <a:pPr algn="ctr"/>
            <a:r>
              <a:rPr sz="1200" b="1" i="0">
                <a:solidFill>
                  <a:srgbClr val="FFFFFF"/>
                </a:solidFill>
                <a:latin typeface="Arial"/>
              </a:rPr>
              <a:t>1</a:t>
            </a:r>
          </a:p>
        </p:txBody>
      </p:sp>
      <p:sp>
        <p:nvSpPr>
          <p:cNvPr id="14" name="TextBox 13"/>
          <p:cNvSpPr txBox="1"/>
          <p:nvPr/>
        </p:nvSpPr>
        <p:spPr>
          <a:xfrm>
            <a:off x="6720840" y="2057400"/>
            <a:ext cx="4754880" cy="566928"/>
          </a:xfrm>
          <a:prstGeom prst="rect">
            <a:avLst/>
          </a:prstGeom>
          <a:noFill/>
        </p:spPr>
        <p:txBody>
          <a:bodyPr wrap="square" lIns="45720" rIns="45720" tIns="27432" bIns="27432" anchor="ctr">
            <a:spAutoFit/>
          </a:bodyPr>
          <a:lstStyle/>
          <a:p>
            <a:pPr algn="l"/>
            <a:r>
              <a:rPr sz="1350" b="1" i="0">
                <a:solidFill>
                  <a:srgbClr val="1A1414"/>
                </a:solidFill>
                <a:latin typeface="Arial"/>
              </a:rPr>
              <a:t>Gọi skill làm một việc thật</a:t>
            </a:r>
          </a:p>
        </p:txBody>
      </p:sp>
      <p:sp>
        <p:nvSpPr>
          <p:cNvPr id="15" name="Rounded Rectangle 14"/>
          <p:cNvSpPr/>
          <p:nvPr/>
        </p:nvSpPr>
        <p:spPr>
          <a:xfrm>
            <a:off x="6035040" y="2770632"/>
            <a:ext cx="5577840" cy="566928"/>
          </a:xfrm>
          <a:prstGeom prst="roundRect">
            <a:avLst>
              <a:gd name="adj" fmla="val 16129"/>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6144768" y="2843784"/>
            <a:ext cx="420624" cy="420624"/>
          </a:xfrm>
          <a:prstGeom prst="roundRect">
            <a:avLst>
              <a:gd name="adj" fmla="val 26086"/>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144768" y="2843784"/>
            <a:ext cx="420624" cy="420624"/>
          </a:xfrm>
          <a:prstGeom prst="rect">
            <a:avLst/>
          </a:prstGeom>
          <a:noFill/>
        </p:spPr>
        <p:txBody>
          <a:bodyPr wrap="square" lIns="0" rIns="0" tIns="27432" bIns="27432" anchor="ctr">
            <a:spAutoFit/>
          </a:bodyPr>
          <a:lstStyle/>
          <a:p>
            <a:pPr algn="ctr"/>
            <a:r>
              <a:rPr sz="1200" b="1" i="0">
                <a:solidFill>
                  <a:srgbClr val="FFFFFF"/>
                </a:solidFill>
                <a:latin typeface="Arial"/>
              </a:rPr>
              <a:t>2</a:t>
            </a:r>
          </a:p>
        </p:txBody>
      </p:sp>
      <p:sp>
        <p:nvSpPr>
          <p:cNvPr id="18" name="TextBox 17"/>
          <p:cNvSpPr txBox="1"/>
          <p:nvPr/>
        </p:nvSpPr>
        <p:spPr>
          <a:xfrm>
            <a:off x="6720840" y="2770632"/>
            <a:ext cx="4754880" cy="566928"/>
          </a:xfrm>
          <a:prstGeom prst="rect">
            <a:avLst/>
          </a:prstGeom>
          <a:noFill/>
        </p:spPr>
        <p:txBody>
          <a:bodyPr wrap="square" lIns="45720" rIns="45720" tIns="27432" bIns="27432" anchor="ctr">
            <a:spAutoFit/>
          </a:bodyPr>
          <a:lstStyle/>
          <a:p>
            <a:pPr algn="l"/>
            <a:r>
              <a:rPr sz="1350" b="1" i="0">
                <a:solidFill>
                  <a:srgbClr val="1A1414"/>
                </a:solidFill>
                <a:latin typeface="Arial"/>
              </a:rPr>
              <a:t>Sếp góp ý</a:t>
            </a:r>
          </a:p>
        </p:txBody>
      </p:sp>
      <p:sp>
        <p:nvSpPr>
          <p:cNvPr id="19" name="Rounded Rectangle 18"/>
          <p:cNvSpPr/>
          <p:nvPr/>
        </p:nvSpPr>
        <p:spPr>
          <a:xfrm>
            <a:off x="6035040" y="3483864"/>
            <a:ext cx="5577840" cy="566928"/>
          </a:xfrm>
          <a:prstGeom prst="roundRect">
            <a:avLst>
              <a:gd name="adj" fmla="val 16129"/>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6144768" y="3557016"/>
            <a:ext cx="420624" cy="420624"/>
          </a:xfrm>
          <a:prstGeom prst="roundRect">
            <a:avLst>
              <a:gd name="adj" fmla="val 26086"/>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44768" y="3557016"/>
            <a:ext cx="420624" cy="420624"/>
          </a:xfrm>
          <a:prstGeom prst="rect">
            <a:avLst/>
          </a:prstGeom>
          <a:noFill/>
        </p:spPr>
        <p:txBody>
          <a:bodyPr wrap="square" lIns="0" rIns="0" tIns="27432" bIns="27432" anchor="ctr">
            <a:spAutoFit/>
          </a:bodyPr>
          <a:lstStyle/>
          <a:p>
            <a:pPr algn="ctr"/>
            <a:r>
              <a:rPr sz="1200" b="1" i="0">
                <a:solidFill>
                  <a:srgbClr val="FFFFFF"/>
                </a:solidFill>
                <a:latin typeface="Arial"/>
              </a:rPr>
              <a:t>3</a:t>
            </a:r>
          </a:p>
        </p:txBody>
      </p:sp>
      <p:sp>
        <p:nvSpPr>
          <p:cNvPr id="22" name="TextBox 21"/>
          <p:cNvSpPr txBox="1"/>
          <p:nvPr/>
        </p:nvSpPr>
        <p:spPr>
          <a:xfrm>
            <a:off x="6720840" y="3483864"/>
            <a:ext cx="4754880" cy="566928"/>
          </a:xfrm>
          <a:prstGeom prst="rect">
            <a:avLst/>
          </a:prstGeom>
          <a:noFill/>
        </p:spPr>
        <p:txBody>
          <a:bodyPr wrap="square" lIns="45720" rIns="45720" tIns="27432" bIns="27432" anchor="ctr">
            <a:spAutoFit/>
          </a:bodyPr>
          <a:lstStyle/>
          <a:p>
            <a:pPr algn="l"/>
            <a:r>
              <a:rPr sz="1350" b="1" i="0">
                <a:solidFill>
                  <a:srgbClr val="1A1414"/>
                </a:solidFill>
                <a:latin typeface="Arial"/>
              </a:rPr>
              <a:t>“Ghi góp ý này vào skill”</a:t>
            </a:r>
          </a:p>
        </p:txBody>
      </p:sp>
      <p:sp>
        <p:nvSpPr>
          <p:cNvPr id="23" name="Rounded Rectangle 22"/>
          <p:cNvSpPr/>
          <p:nvPr/>
        </p:nvSpPr>
        <p:spPr>
          <a:xfrm>
            <a:off x="6035040" y="4197096"/>
            <a:ext cx="5577840" cy="566928"/>
          </a:xfrm>
          <a:prstGeom prst="roundRect">
            <a:avLst>
              <a:gd name="adj" fmla="val 16129"/>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6144768" y="4270248"/>
            <a:ext cx="420624" cy="420624"/>
          </a:xfrm>
          <a:prstGeom prst="roundRect">
            <a:avLst>
              <a:gd name="adj" fmla="val 26086"/>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144768" y="4270248"/>
            <a:ext cx="420624" cy="420624"/>
          </a:xfrm>
          <a:prstGeom prst="rect">
            <a:avLst/>
          </a:prstGeom>
          <a:noFill/>
        </p:spPr>
        <p:txBody>
          <a:bodyPr wrap="square" lIns="0" rIns="0" tIns="27432" bIns="27432" anchor="ctr">
            <a:spAutoFit/>
          </a:bodyPr>
          <a:lstStyle/>
          <a:p>
            <a:pPr algn="ctr"/>
            <a:r>
              <a:rPr sz="1200" b="1" i="0">
                <a:solidFill>
                  <a:srgbClr val="FFFFFF"/>
                </a:solidFill>
                <a:latin typeface="Arial"/>
              </a:rPr>
              <a:t>4</a:t>
            </a:r>
          </a:p>
        </p:txBody>
      </p:sp>
      <p:sp>
        <p:nvSpPr>
          <p:cNvPr id="26" name="TextBox 25"/>
          <p:cNvSpPr txBox="1"/>
          <p:nvPr/>
        </p:nvSpPr>
        <p:spPr>
          <a:xfrm>
            <a:off x="6720840" y="4197096"/>
            <a:ext cx="4754880" cy="566928"/>
          </a:xfrm>
          <a:prstGeom prst="rect">
            <a:avLst/>
          </a:prstGeom>
          <a:noFill/>
        </p:spPr>
        <p:txBody>
          <a:bodyPr wrap="square" lIns="45720" rIns="45720" tIns="27432" bIns="27432" anchor="ctr">
            <a:spAutoFit/>
          </a:bodyPr>
          <a:lstStyle/>
          <a:p>
            <a:pPr algn="l"/>
            <a:r>
              <a:rPr sz="1350" b="1" i="0">
                <a:solidFill>
                  <a:srgbClr val="1A1414"/>
                </a:solidFill>
                <a:latin typeface="Arial"/>
              </a:rPr>
              <a:t>Lần sau tự đúng</a:t>
            </a:r>
          </a:p>
        </p:txBody>
      </p:sp>
      <p:sp>
        <p:nvSpPr>
          <p:cNvPr id="27" name="Rounded Rectangle 26"/>
          <p:cNvSpPr/>
          <p:nvPr/>
        </p:nvSpPr>
        <p:spPr>
          <a:xfrm>
            <a:off x="6035040" y="4937760"/>
            <a:ext cx="5577840" cy="1143000"/>
          </a:xfrm>
          <a:prstGeom prst="roundRect">
            <a:avLst>
              <a:gd name="adj" fmla="val 11200"/>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199631" y="5029200"/>
            <a:ext cx="5248655" cy="256032"/>
          </a:xfrm>
          <a:prstGeom prst="rect">
            <a:avLst/>
          </a:prstGeom>
          <a:noFill/>
        </p:spPr>
        <p:txBody>
          <a:bodyPr wrap="square" lIns="45720" rIns="45720" tIns="27432" bIns="27432" anchor="t">
            <a:spAutoFit/>
          </a:bodyPr>
          <a:lstStyle/>
          <a:p>
            <a:pPr algn="l"/>
            <a:r>
              <a:rPr sz="1000" b="1" i="0">
                <a:solidFill>
                  <a:srgbClr val="FAB29A"/>
                </a:solidFill>
                <a:latin typeface="Arial"/>
              </a:rPr>
              <a:t>CHUYỆN THẬT Ở ROBOWORLD</a:t>
            </a:r>
          </a:p>
        </p:txBody>
      </p:sp>
      <p:sp>
        <p:nvSpPr>
          <p:cNvPr id="29" name="TextBox 28"/>
          <p:cNvSpPr txBox="1"/>
          <p:nvPr/>
        </p:nvSpPr>
        <p:spPr>
          <a:xfrm>
            <a:off x="6199631" y="5285232"/>
            <a:ext cx="5248655" cy="731520"/>
          </a:xfrm>
          <a:prstGeom prst="rect">
            <a:avLst/>
          </a:prstGeom>
          <a:noFill/>
        </p:spPr>
        <p:txBody>
          <a:bodyPr wrap="square" lIns="45720" rIns="45720" tIns="27432" bIns="27432" anchor="t">
            <a:spAutoFit/>
          </a:bodyPr>
          <a:lstStyle/>
          <a:p>
            <a:pPr algn="l">
              <a:spcAft>
                <a:spcPts val="300"/>
              </a:spcAft>
            </a:pPr>
            <a:r>
              <a:rPr sz="1200" b="0" i="0">
                <a:solidFill>
                  <a:srgbClr val="FBEDE8"/>
                </a:solidFill>
                <a:latin typeface="Arial"/>
              </a:rPr>
              <a:t>Skill dựng video có file LESSONS.md. Sau 10 video, bộ luật có hơn 30 điều — “video sau chạy trên bộ luật dày hơn video trước” — và gần như không phải nhận xét lại điều cũ.</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5 · TẠO SKILL</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BÊN TRONG MỘT SKILL — VÀ VÒNG LẶP LÀM NÓ DÀY LÊN</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35</a:t>
            </a:r>
          </a:p>
        </p:txBody>
      </p:sp>
      <p:pic>
        <p:nvPicPr>
          <p:cNvPr id="7" name="Picture 6" descr="cau-truc-skill.png"/>
          <p:cNvPicPr>
            <a:picLocks noChangeAspect="1"/>
          </p:cNvPicPr>
          <p:nvPr/>
        </p:nvPicPr>
        <p:blipFill>
          <a:blip r:embed="rId3"/>
          <a:stretch>
            <a:fillRect/>
          </a:stretch>
        </p:blipFill>
        <p:spPr>
          <a:xfrm>
            <a:off x="548640" y="1371600"/>
            <a:ext cx="11091672" cy="4523817"/>
          </a:xfrm>
          <a:prstGeom prst="rect">
            <a:avLst/>
          </a:prstGeom>
        </p:spPr>
      </p:pic>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5 · TẠO SKILL</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SKILL 1 — THIẾT KẾ THEO NHẬN DIỆN: NỀN, FONT, LOGO</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36</a:t>
            </a:r>
          </a:p>
        </p:txBody>
      </p:sp>
      <p:sp>
        <p:nvSpPr>
          <p:cNvPr id="7" name="Rectangle 6"/>
          <p:cNvSpPr/>
          <p:nvPr/>
        </p:nvSpPr>
        <p:spPr>
          <a:xfrm>
            <a:off x="548640" y="1508760"/>
            <a:ext cx="1806854"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1792" y="1508760"/>
            <a:ext cx="1660550" cy="365760"/>
          </a:xfrm>
          <a:prstGeom prst="rect">
            <a:avLst/>
          </a:prstGeom>
          <a:noFill/>
        </p:spPr>
        <p:txBody>
          <a:bodyPr wrap="square" lIns="45720" rIns="45720" tIns="27432" bIns="27432" anchor="ctr">
            <a:spAutoFit/>
          </a:bodyPr>
          <a:lstStyle/>
          <a:p>
            <a:pPr algn="l"/>
            <a:r>
              <a:rPr sz="1050" b="1" i="0">
                <a:solidFill>
                  <a:srgbClr val="4E4442"/>
                </a:solidFill>
                <a:latin typeface="Arial"/>
              </a:rPr>
              <a:t>Chuẩn bị trong 00-nhan-dien\</a:t>
            </a:r>
          </a:p>
        </p:txBody>
      </p:sp>
      <p:sp>
        <p:nvSpPr>
          <p:cNvPr id="9" name="Rectangle 8"/>
          <p:cNvSpPr/>
          <p:nvPr/>
        </p:nvSpPr>
        <p:spPr>
          <a:xfrm>
            <a:off x="2355494" y="1508760"/>
            <a:ext cx="5142585"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428646" y="1508760"/>
            <a:ext cx="4996281" cy="365760"/>
          </a:xfrm>
          <a:prstGeom prst="rect">
            <a:avLst/>
          </a:prstGeom>
          <a:noFill/>
        </p:spPr>
        <p:txBody>
          <a:bodyPr wrap="square" lIns="45720" rIns="45720" tIns="27432" bIns="27432" anchor="ctr">
            <a:spAutoFit/>
          </a:bodyPr>
          <a:lstStyle/>
          <a:p>
            <a:pPr algn="l"/>
            <a:r>
              <a:rPr sz="1050" b="1" i="0">
                <a:solidFill>
                  <a:srgbClr val="4E4442"/>
                </a:solidFill>
                <a:latin typeface="Arial"/>
              </a:rPr>
              <a:t>Yêu cầu</a:t>
            </a:r>
          </a:p>
        </p:txBody>
      </p:sp>
      <p:sp>
        <p:nvSpPr>
          <p:cNvPr id="11" name="Rectangle 10"/>
          <p:cNvSpPr/>
          <p:nvPr/>
        </p:nvSpPr>
        <p:spPr>
          <a:xfrm>
            <a:off x="548640" y="1874519"/>
            <a:ext cx="1806854"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21792" y="1874519"/>
            <a:ext cx="1660550" cy="457200"/>
          </a:xfrm>
          <a:prstGeom prst="rect">
            <a:avLst/>
          </a:prstGeom>
          <a:noFill/>
        </p:spPr>
        <p:txBody>
          <a:bodyPr wrap="square" lIns="45720" rIns="45720" tIns="27432" bIns="27432" anchor="ctr">
            <a:spAutoFit/>
          </a:bodyPr>
          <a:lstStyle/>
          <a:p>
            <a:pPr algn="l"/>
            <a:r>
              <a:rPr sz="1150" b="1" i="0">
                <a:solidFill>
                  <a:srgbClr val="5E0F18"/>
                </a:solidFill>
                <a:latin typeface="Arial"/>
              </a:rPr>
              <a:t>Logo</a:t>
            </a:r>
          </a:p>
        </p:txBody>
      </p:sp>
      <p:sp>
        <p:nvSpPr>
          <p:cNvPr id="13" name="Rectangle 12"/>
          <p:cNvSpPr/>
          <p:nvPr/>
        </p:nvSpPr>
        <p:spPr>
          <a:xfrm>
            <a:off x="2355494" y="1874519"/>
            <a:ext cx="514258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428646" y="1874519"/>
            <a:ext cx="4996281" cy="457200"/>
          </a:xfrm>
          <a:prstGeom prst="rect">
            <a:avLst/>
          </a:prstGeom>
          <a:noFill/>
        </p:spPr>
        <p:txBody>
          <a:bodyPr wrap="square" lIns="45720" rIns="45720" tIns="27432" bIns="27432" anchor="ctr">
            <a:spAutoFit/>
          </a:bodyPr>
          <a:lstStyle/>
          <a:p>
            <a:pPr algn="l"/>
            <a:r>
              <a:rPr sz="1150" b="0" i="0">
                <a:solidFill>
                  <a:srgbClr val="1A1414"/>
                </a:solidFill>
                <a:latin typeface="Arial"/>
              </a:rPr>
              <a:t>PNG nền trong, 2 bản: màu (nền sáng) + trắng (nền tối)</a:t>
            </a:r>
          </a:p>
        </p:txBody>
      </p:sp>
      <p:sp>
        <p:nvSpPr>
          <p:cNvPr id="15" name="Rectangle 14"/>
          <p:cNvSpPr/>
          <p:nvPr/>
        </p:nvSpPr>
        <p:spPr>
          <a:xfrm>
            <a:off x="548640" y="2331720"/>
            <a:ext cx="1806854"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1792" y="2331720"/>
            <a:ext cx="1660550" cy="457200"/>
          </a:xfrm>
          <a:prstGeom prst="rect">
            <a:avLst/>
          </a:prstGeom>
          <a:noFill/>
        </p:spPr>
        <p:txBody>
          <a:bodyPr wrap="square" lIns="45720" rIns="45720" tIns="27432" bIns="27432" anchor="ctr">
            <a:spAutoFit/>
          </a:bodyPr>
          <a:lstStyle/>
          <a:p>
            <a:pPr algn="l"/>
            <a:r>
              <a:rPr sz="1150" b="1" i="0">
                <a:solidFill>
                  <a:srgbClr val="5E0F18"/>
                </a:solidFill>
                <a:latin typeface="Arial"/>
              </a:rPr>
              <a:t>Font</a:t>
            </a:r>
          </a:p>
        </p:txBody>
      </p:sp>
      <p:sp>
        <p:nvSpPr>
          <p:cNvPr id="17" name="Rectangle 16"/>
          <p:cNvSpPr/>
          <p:nvPr/>
        </p:nvSpPr>
        <p:spPr>
          <a:xfrm>
            <a:off x="2355494" y="2331720"/>
            <a:ext cx="514258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2428646" y="2331720"/>
            <a:ext cx="4996281" cy="457200"/>
          </a:xfrm>
          <a:prstGeom prst="rect">
            <a:avLst/>
          </a:prstGeom>
          <a:noFill/>
        </p:spPr>
        <p:txBody>
          <a:bodyPr wrap="square" lIns="45720" rIns="45720" tIns="27432" bIns="27432" anchor="ctr">
            <a:spAutoFit/>
          </a:bodyPr>
          <a:lstStyle/>
          <a:p>
            <a:pPr algn="l"/>
            <a:r>
              <a:rPr sz="1150" b="0" i="0">
                <a:solidFill>
                  <a:srgbClr val="1A1414"/>
                </a:solidFill>
                <a:latin typeface="Arial"/>
              </a:rPr>
              <a:t>Tối đa 2: tiêu đề + nội dung. File .ttf hoặc Google Font có tiếng Việt</a:t>
            </a:r>
          </a:p>
        </p:txBody>
      </p:sp>
      <p:sp>
        <p:nvSpPr>
          <p:cNvPr id="19" name="Rectangle 18"/>
          <p:cNvSpPr/>
          <p:nvPr/>
        </p:nvSpPr>
        <p:spPr>
          <a:xfrm>
            <a:off x="548640" y="2788920"/>
            <a:ext cx="1806854"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21792" y="2788920"/>
            <a:ext cx="1660550" cy="457200"/>
          </a:xfrm>
          <a:prstGeom prst="rect">
            <a:avLst/>
          </a:prstGeom>
          <a:noFill/>
        </p:spPr>
        <p:txBody>
          <a:bodyPr wrap="square" lIns="45720" rIns="45720" tIns="27432" bIns="27432" anchor="ctr">
            <a:spAutoFit/>
          </a:bodyPr>
          <a:lstStyle/>
          <a:p>
            <a:pPr algn="l"/>
            <a:r>
              <a:rPr sz="1150" b="1" i="0">
                <a:solidFill>
                  <a:srgbClr val="5E0F18"/>
                </a:solidFill>
                <a:latin typeface="Arial"/>
              </a:rPr>
              <a:t>Màu</a:t>
            </a:r>
          </a:p>
        </p:txBody>
      </p:sp>
      <p:sp>
        <p:nvSpPr>
          <p:cNvPr id="21" name="Rectangle 20"/>
          <p:cNvSpPr/>
          <p:nvPr/>
        </p:nvSpPr>
        <p:spPr>
          <a:xfrm>
            <a:off x="2355494" y="2788920"/>
            <a:ext cx="514258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2428646" y="2788920"/>
            <a:ext cx="4996281" cy="457200"/>
          </a:xfrm>
          <a:prstGeom prst="rect">
            <a:avLst/>
          </a:prstGeom>
          <a:noFill/>
        </p:spPr>
        <p:txBody>
          <a:bodyPr wrap="square" lIns="45720" rIns="45720" tIns="27432" bIns="27432" anchor="ctr">
            <a:spAutoFit/>
          </a:bodyPr>
          <a:lstStyle/>
          <a:p>
            <a:pPr algn="l"/>
            <a:r>
              <a:rPr sz="1150" b="0" i="0">
                <a:solidFill>
                  <a:srgbClr val="1A1414"/>
                </a:solidFill>
                <a:latin typeface="Arial"/>
              </a:rPr>
              <a:t>3–5 mã hex: chủ đạo, nhấn, nền tối, nền sáng, chữ phụ — chưa có thì để Claude đọc từ logo</a:t>
            </a:r>
          </a:p>
        </p:txBody>
      </p:sp>
      <p:sp>
        <p:nvSpPr>
          <p:cNvPr id="23" name="Rectangle 22"/>
          <p:cNvSpPr/>
          <p:nvPr/>
        </p:nvSpPr>
        <p:spPr>
          <a:xfrm>
            <a:off x="548640" y="3246120"/>
            <a:ext cx="1806854"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21792" y="3246120"/>
            <a:ext cx="1660550" cy="457200"/>
          </a:xfrm>
          <a:prstGeom prst="rect">
            <a:avLst/>
          </a:prstGeom>
          <a:noFill/>
        </p:spPr>
        <p:txBody>
          <a:bodyPr wrap="square" lIns="45720" rIns="45720" tIns="27432" bIns="27432" anchor="ctr">
            <a:spAutoFit/>
          </a:bodyPr>
          <a:lstStyle/>
          <a:p>
            <a:pPr algn="l"/>
            <a:r>
              <a:rPr sz="1150" b="1" i="0">
                <a:solidFill>
                  <a:srgbClr val="5E0F18"/>
                </a:solidFill>
                <a:latin typeface="Arial"/>
              </a:rPr>
              <a:t>Nền / bìa</a:t>
            </a:r>
          </a:p>
        </p:txBody>
      </p:sp>
      <p:sp>
        <p:nvSpPr>
          <p:cNvPr id="25" name="Rectangle 24"/>
          <p:cNvSpPr/>
          <p:nvPr/>
        </p:nvSpPr>
        <p:spPr>
          <a:xfrm>
            <a:off x="2355494" y="3246120"/>
            <a:ext cx="514258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2428646" y="3246120"/>
            <a:ext cx="4996281" cy="457200"/>
          </a:xfrm>
          <a:prstGeom prst="rect">
            <a:avLst/>
          </a:prstGeom>
          <a:noFill/>
        </p:spPr>
        <p:txBody>
          <a:bodyPr wrap="square" lIns="45720" rIns="45720" tIns="27432" bIns="27432" anchor="ctr">
            <a:spAutoFit/>
          </a:bodyPr>
          <a:lstStyle/>
          <a:p>
            <a:pPr algn="l"/>
            <a:r>
              <a:rPr sz="1150" b="0" i="0">
                <a:solidFill>
                  <a:srgbClr val="1A1414"/>
                </a:solidFill>
                <a:latin typeface="Arial"/>
              </a:rPr>
              <a:t>Nền tối + vệt sáng (trang trọng) hoặc nền sáng + dải màu (đọc dài)</a:t>
            </a:r>
          </a:p>
        </p:txBody>
      </p:sp>
      <p:sp>
        <p:nvSpPr>
          <p:cNvPr id="27" name="Rectangle 26"/>
          <p:cNvSpPr/>
          <p:nvPr/>
        </p:nvSpPr>
        <p:spPr>
          <a:xfrm>
            <a:off x="548640" y="3703320"/>
            <a:ext cx="1806854"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21792" y="3703320"/>
            <a:ext cx="1660550" cy="457200"/>
          </a:xfrm>
          <a:prstGeom prst="rect">
            <a:avLst/>
          </a:prstGeom>
          <a:noFill/>
        </p:spPr>
        <p:txBody>
          <a:bodyPr wrap="square" lIns="45720" rIns="45720" tIns="27432" bIns="27432" anchor="ctr">
            <a:spAutoFit/>
          </a:bodyPr>
          <a:lstStyle/>
          <a:p>
            <a:pPr algn="l"/>
            <a:r>
              <a:rPr sz="1150" b="1" i="0">
                <a:solidFill>
                  <a:srgbClr val="5E0F18"/>
                </a:solidFill>
                <a:latin typeface="Arial"/>
              </a:rPr>
              <a:t>Ảnh</a:t>
            </a:r>
          </a:p>
        </p:txBody>
      </p:sp>
      <p:sp>
        <p:nvSpPr>
          <p:cNvPr id="29" name="Rectangle 28"/>
          <p:cNvSpPr/>
          <p:nvPr/>
        </p:nvSpPr>
        <p:spPr>
          <a:xfrm>
            <a:off x="2355494" y="3703320"/>
            <a:ext cx="514258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2428646" y="3703320"/>
            <a:ext cx="4996281" cy="457200"/>
          </a:xfrm>
          <a:prstGeom prst="rect">
            <a:avLst/>
          </a:prstGeom>
          <a:noFill/>
        </p:spPr>
        <p:txBody>
          <a:bodyPr wrap="square" lIns="45720" rIns="45720" tIns="27432" bIns="27432" anchor="ctr">
            <a:spAutoFit/>
          </a:bodyPr>
          <a:lstStyle/>
          <a:p>
            <a:pPr algn="l"/>
            <a:r>
              <a:rPr sz="1150" b="0" i="0">
                <a:solidFill>
                  <a:srgbClr val="1A1414"/>
                </a:solidFill>
                <a:latin typeface="Arial"/>
              </a:rPr>
              <a:t>5–10 ảnh nhà máy, sản phẩm, đội ngũ, tên có nghĩa</a:t>
            </a:r>
          </a:p>
        </p:txBody>
      </p:sp>
      <p:sp>
        <p:nvSpPr>
          <p:cNvPr id="31" name="Rectangle 30"/>
          <p:cNvSpPr/>
          <p:nvPr/>
        </p:nvSpPr>
        <p:spPr>
          <a:xfrm>
            <a:off x="548640" y="4160520"/>
            <a:ext cx="1806854"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21792" y="4160520"/>
            <a:ext cx="1660550" cy="457200"/>
          </a:xfrm>
          <a:prstGeom prst="rect">
            <a:avLst/>
          </a:prstGeom>
          <a:noFill/>
        </p:spPr>
        <p:txBody>
          <a:bodyPr wrap="square" lIns="45720" rIns="45720" tIns="27432" bIns="27432" anchor="ctr">
            <a:spAutoFit/>
          </a:bodyPr>
          <a:lstStyle/>
          <a:p>
            <a:pPr algn="l"/>
            <a:r>
              <a:rPr sz="1150" b="1" i="0">
                <a:solidFill>
                  <a:srgbClr val="5E0F18"/>
                </a:solidFill>
                <a:latin typeface="Arial"/>
              </a:rPr>
              <a:t>Ví dụ đẹp</a:t>
            </a:r>
          </a:p>
        </p:txBody>
      </p:sp>
      <p:sp>
        <p:nvSpPr>
          <p:cNvPr id="33" name="Rectangle 32"/>
          <p:cNvSpPr/>
          <p:nvPr/>
        </p:nvSpPr>
        <p:spPr>
          <a:xfrm>
            <a:off x="2355494" y="4160520"/>
            <a:ext cx="5142585" cy="457200"/>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2428646" y="4160520"/>
            <a:ext cx="4996281" cy="457200"/>
          </a:xfrm>
          <a:prstGeom prst="rect">
            <a:avLst/>
          </a:prstGeom>
          <a:noFill/>
        </p:spPr>
        <p:txBody>
          <a:bodyPr wrap="square" lIns="45720" rIns="45720" tIns="27432" bIns="27432" anchor="ctr">
            <a:spAutoFit/>
          </a:bodyPr>
          <a:lstStyle/>
          <a:p>
            <a:pPr algn="l"/>
            <a:r>
              <a:rPr sz="1150" b="0" i="0">
                <a:solidFill>
                  <a:srgbClr val="1A1414"/>
                </a:solidFill>
                <a:latin typeface="Arial"/>
              </a:rPr>
              <a:t>1–2 tài liệu cũ Sếp ưng để Claude học bố cục</a:t>
            </a:r>
          </a:p>
        </p:txBody>
      </p:sp>
      <p:sp>
        <p:nvSpPr>
          <p:cNvPr id="35" name="Rounded Rectangle 34"/>
          <p:cNvSpPr/>
          <p:nvPr/>
        </p:nvSpPr>
        <p:spPr>
          <a:xfrm>
            <a:off x="7772400" y="1508760"/>
            <a:ext cx="3886200" cy="2331720"/>
          </a:xfrm>
          <a:prstGeom prst="roundRect">
            <a:avLst>
              <a:gd name="adj" fmla="val 5490"/>
            </a:avLst>
          </a:prstGeom>
          <a:solidFill>
            <a:srgbClr val="FDE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936992" y="1600200"/>
            <a:ext cx="3557016" cy="256032"/>
          </a:xfrm>
          <a:prstGeom prst="rect">
            <a:avLst/>
          </a:prstGeom>
          <a:noFill/>
        </p:spPr>
        <p:txBody>
          <a:bodyPr wrap="square" lIns="45720" rIns="45720" tIns="27432" bIns="27432" anchor="t">
            <a:spAutoFit/>
          </a:bodyPr>
          <a:lstStyle/>
          <a:p>
            <a:pPr algn="l"/>
            <a:r>
              <a:rPr sz="1000" b="1" i="0">
                <a:solidFill>
                  <a:srgbClr val="C13F28"/>
                </a:solidFill>
                <a:latin typeface="Arial"/>
              </a:rPr>
              <a:t>PROMPT TẠO SKILL (TÓM TẮT)</a:t>
            </a:r>
          </a:p>
        </p:txBody>
      </p:sp>
      <p:sp>
        <p:nvSpPr>
          <p:cNvPr id="37" name="TextBox 36"/>
          <p:cNvSpPr txBox="1"/>
          <p:nvPr/>
        </p:nvSpPr>
        <p:spPr>
          <a:xfrm>
            <a:off x="7936992" y="1856231"/>
            <a:ext cx="3557016" cy="1920239"/>
          </a:xfrm>
          <a:prstGeom prst="rect">
            <a:avLst/>
          </a:prstGeom>
          <a:noFill/>
        </p:spPr>
        <p:txBody>
          <a:bodyPr wrap="square" lIns="45720" rIns="45720" tIns="27432" bIns="27432" anchor="t">
            <a:spAutoFit/>
          </a:bodyPr>
          <a:lstStyle/>
          <a:p>
            <a:pPr algn="l">
              <a:spcAft>
                <a:spcPts val="300"/>
              </a:spcAft>
            </a:pPr>
            <a:r>
              <a:rPr sz="1150" b="0" i="0">
                <a:solidFill>
                  <a:srgbClr val="1A1414"/>
                </a:solidFill>
                <a:latin typeface="Arial"/>
              </a:rPr>
              <a:t>“Tạo skill design-abc: đọc 00-nhan-dien, viết references/nhan-dien.md (bảng màu · font · logo · nền chuẩn · thành phần · quy tắc nội dung · thang chữ cho A4 / slide / video) và SKILL.md có checklist tự soát. Chạy thử: báo giá 1 trang PDF cho khách mẫu.”</a:t>
            </a:r>
          </a:p>
        </p:txBody>
      </p:sp>
      <p:sp>
        <p:nvSpPr>
          <p:cNvPr id="38" name="Rounded Rectangle 37"/>
          <p:cNvSpPr/>
          <p:nvPr/>
        </p:nvSpPr>
        <p:spPr>
          <a:xfrm>
            <a:off x="7772400" y="4023360"/>
            <a:ext cx="3886200" cy="2057400"/>
          </a:xfrm>
          <a:prstGeom prst="roundRect">
            <a:avLst>
              <a:gd name="adj" fmla="val 6222"/>
            </a:avLst>
          </a:prstGeom>
          <a:solidFill>
            <a:srgbClr val="FF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936992" y="4114800"/>
            <a:ext cx="3557016" cy="256032"/>
          </a:xfrm>
          <a:prstGeom prst="rect">
            <a:avLst/>
          </a:prstGeom>
          <a:noFill/>
        </p:spPr>
        <p:txBody>
          <a:bodyPr wrap="square" lIns="45720" rIns="45720" tIns="27432" bIns="27432" anchor="t">
            <a:spAutoFit/>
          </a:bodyPr>
          <a:lstStyle/>
          <a:p>
            <a:pPr algn="l"/>
            <a:r>
              <a:rPr sz="1000" b="1" i="0">
                <a:solidFill>
                  <a:srgbClr val="A15C00"/>
                </a:solidFill>
                <a:latin typeface="Arial"/>
              </a:rPr>
              <a:t>HAI BẪY FONT ĐÃ DÍNH THẬT</a:t>
            </a:r>
          </a:p>
        </p:txBody>
      </p:sp>
      <p:sp>
        <p:nvSpPr>
          <p:cNvPr id="40" name="TextBox 39"/>
          <p:cNvSpPr txBox="1"/>
          <p:nvPr/>
        </p:nvSpPr>
        <p:spPr>
          <a:xfrm>
            <a:off x="7936992" y="4370832"/>
            <a:ext cx="3557016" cy="1645920"/>
          </a:xfrm>
          <a:prstGeom prst="rect">
            <a:avLst/>
          </a:prstGeom>
          <a:noFill/>
        </p:spPr>
        <p:txBody>
          <a:bodyPr wrap="square" lIns="45720" rIns="45720" tIns="27432" bIns="27432" anchor="t">
            <a:spAutoFit/>
          </a:bodyPr>
          <a:lstStyle/>
          <a:p>
            <a:pPr algn="l">
              <a:spcAft>
                <a:spcPts val="300"/>
              </a:spcAft>
            </a:pPr>
            <a:r>
              <a:rPr sz="1150" b="0" i="0">
                <a:solidFill>
                  <a:srgbClr val="1A1414"/>
                </a:solidFill>
                <a:latin typeface="Arial"/>
              </a:rPr>
              <a:t>• Font thương hiệu nhúng TTF làm chữ “c” thành “o” ở cỡ lớn — chỉ lộ khi chụp màn hình.
• Font thiếu ký hiệu ✔ ✘ → ô bảng ra trống. Dùng chữ CÓ/KHÔNG; luôn chụp ảnh trang trước khi báo xong.</a:t>
            </a:r>
          </a:p>
        </p:txBody>
      </p:sp>
      <p:sp>
        <p:nvSpPr>
          <p:cNvPr id="41" name="TextBox 40"/>
          <p:cNvSpPr txBox="1"/>
          <p:nvPr/>
        </p:nvSpPr>
        <p:spPr>
          <a:xfrm>
            <a:off x="548640" y="4846320"/>
            <a:ext cx="6949440" cy="1188720"/>
          </a:xfrm>
          <a:prstGeom prst="rect">
            <a:avLst/>
          </a:prstGeom>
          <a:noFill/>
        </p:spPr>
        <p:txBody>
          <a:bodyPr wrap="square" lIns="45720" rIns="45720" tIns="27432" bIns="27432" anchor="t">
            <a:spAutoFit/>
          </a:bodyPr>
          <a:lstStyle/>
          <a:p>
            <a:pPr algn="l"/>
            <a:r>
              <a:rPr sz="1300" b="1" i="0">
                <a:solidFill>
                  <a:srgbClr val="5E0F18"/>
                </a:solidFill>
                <a:latin typeface="Arial"/>
              </a:rPr>
              <a:t>Sau khi thử: </a:t>
            </a:r>
            <a:r>
              <a:rPr sz="1300" b="0" i="1">
                <a:solidFill>
                  <a:srgbClr val="4E4442"/>
                </a:solidFill>
                <a:latin typeface="Arial"/>
              </a:rPr>
              <a:t>“Logo quá to, tiêu đề phải in hoa, bảng giá thiếu cột đã VAT. Sửa file, và GHI các điểm này vào skill để lần sau không lặp lại.”</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5 · TẠO SKILL</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CÙNG MỘT BÁO GIÁ — TRƯỚC VÀ SAU KHI CÓ SKILL THIẾT KẾ</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37</a:t>
            </a:r>
          </a:p>
        </p:txBody>
      </p:sp>
      <p:pic>
        <p:nvPicPr>
          <p:cNvPr id="7" name="Picture 6" descr="skill-thiet-ke.png"/>
          <p:cNvPicPr>
            <a:picLocks noChangeAspect="1"/>
          </p:cNvPicPr>
          <p:nvPr/>
        </p:nvPicPr>
        <p:blipFill>
          <a:blip r:embed="rId3"/>
          <a:stretch>
            <a:fillRect/>
          </a:stretch>
        </p:blipFill>
        <p:spPr>
          <a:xfrm>
            <a:off x="1385316" y="1371600"/>
            <a:ext cx="9418320" cy="4709160"/>
          </a:xfrm>
          <a:prstGeom prst="rect">
            <a:avLst/>
          </a:prstGeom>
        </p:spPr>
      </p:pic>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5 · TẠO SKILL</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SKILL 2 — BẢN TIN NGÀNH 7H SÁNG TRÊN TELEGRAM</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38</a:t>
            </a:r>
          </a:p>
        </p:txBody>
      </p:sp>
      <p:sp>
        <p:nvSpPr>
          <p:cNvPr id="7" name="Rounded Rectangle 6"/>
          <p:cNvSpPr/>
          <p:nvPr/>
        </p:nvSpPr>
        <p:spPr>
          <a:xfrm>
            <a:off x="548640" y="1554480"/>
            <a:ext cx="2651760" cy="2926080"/>
          </a:xfrm>
          <a:prstGeom prst="roundRect">
            <a:avLst>
              <a:gd name="adj" fmla="val 4827"/>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85800" y="169164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69164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1</a:t>
            </a:r>
          </a:p>
        </p:txBody>
      </p:sp>
      <p:sp>
        <p:nvSpPr>
          <p:cNvPr id="10" name="TextBox 9"/>
          <p:cNvSpPr txBox="1"/>
          <p:nvPr/>
        </p:nvSpPr>
        <p:spPr>
          <a:xfrm>
            <a:off x="1280160" y="1719072"/>
            <a:ext cx="1828800" cy="411480"/>
          </a:xfrm>
          <a:prstGeom prst="rect">
            <a:avLst/>
          </a:prstGeom>
          <a:noFill/>
        </p:spPr>
        <p:txBody>
          <a:bodyPr wrap="square" lIns="45720" rIns="45720" tIns="27432" bIns="27432" anchor="ctr">
            <a:spAutoFit/>
          </a:bodyPr>
          <a:lstStyle/>
          <a:p>
            <a:pPr algn="l"/>
            <a:r>
              <a:rPr sz="1500" b="1" i="0">
                <a:solidFill>
                  <a:srgbClr val="5E0F18"/>
                </a:solidFill>
                <a:latin typeface="Arial"/>
              </a:rPr>
              <a:t>Nguồn</a:t>
            </a:r>
          </a:p>
        </p:txBody>
      </p:sp>
      <p:sp>
        <p:nvSpPr>
          <p:cNvPr id="11" name="TextBox 10"/>
          <p:cNvSpPr txBox="1"/>
          <p:nvPr/>
        </p:nvSpPr>
        <p:spPr>
          <a:xfrm>
            <a:off x="685800" y="2286000"/>
            <a:ext cx="2377440" cy="2103120"/>
          </a:xfrm>
          <a:prstGeom prst="rect">
            <a:avLst/>
          </a:prstGeom>
          <a:noFill/>
        </p:spPr>
        <p:txBody>
          <a:bodyPr wrap="square" lIns="45720" rIns="45720" tIns="27432" bIns="27432" anchor="t">
            <a:spAutoFit/>
          </a:bodyPr>
          <a:lstStyle/>
          <a:p>
            <a:pPr algn="l"/>
            <a:r>
              <a:rPr sz="1150" b="0" i="0">
                <a:solidFill>
                  <a:srgbClr val="4E4442"/>
                </a:solidFill>
                <a:latin typeface="Arial"/>
              </a:rPr>
              <a:t>RSS: VnExpress Kinh doanh, CafeF, Báo Đầu Tư, VietnamBiz, báo ngành. Từ khoá: 3 đối thủ, 5 khách lớn, 5 từ khoá ngành (giá thép, hạt nhựa, thuế…).</a:t>
            </a:r>
          </a:p>
        </p:txBody>
      </p:sp>
      <p:sp>
        <p:nvSpPr>
          <p:cNvPr id="12" name="Rounded Rectangle 11"/>
          <p:cNvSpPr/>
          <p:nvPr/>
        </p:nvSpPr>
        <p:spPr>
          <a:xfrm>
            <a:off x="3337560" y="1554480"/>
            <a:ext cx="2651760" cy="2926080"/>
          </a:xfrm>
          <a:prstGeom prst="roundRect">
            <a:avLst>
              <a:gd name="adj" fmla="val 4827"/>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74720" y="169164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474720" y="169164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2</a:t>
            </a:r>
          </a:p>
        </p:txBody>
      </p:sp>
      <p:sp>
        <p:nvSpPr>
          <p:cNvPr id="15" name="TextBox 14"/>
          <p:cNvSpPr txBox="1"/>
          <p:nvPr/>
        </p:nvSpPr>
        <p:spPr>
          <a:xfrm>
            <a:off x="4069080" y="1719072"/>
            <a:ext cx="1828800" cy="411480"/>
          </a:xfrm>
          <a:prstGeom prst="rect">
            <a:avLst/>
          </a:prstGeom>
          <a:noFill/>
        </p:spPr>
        <p:txBody>
          <a:bodyPr wrap="square" lIns="45720" rIns="45720" tIns="27432" bIns="27432" anchor="ctr">
            <a:spAutoFit/>
          </a:bodyPr>
          <a:lstStyle/>
          <a:p>
            <a:pPr algn="l"/>
            <a:r>
              <a:rPr sz="1500" b="1" i="0">
                <a:solidFill>
                  <a:srgbClr val="5E0F18"/>
                </a:solidFill>
                <a:latin typeface="Arial"/>
              </a:rPr>
              <a:t>Lọc</a:t>
            </a:r>
          </a:p>
        </p:txBody>
      </p:sp>
      <p:sp>
        <p:nvSpPr>
          <p:cNvPr id="16" name="TextBox 15"/>
          <p:cNvSpPr txBox="1"/>
          <p:nvPr/>
        </p:nvSpPr>
        <p:spPr>
          <a:xfrm>
            <a:off x="3474720" y="2286000"/>
            <a:ext cx="2377440" cy="2103120"/>
          </a:xfrm>
          <a:prstGeom prst="rect">
            <a:avLst/>
          </a:prstGeom>
          <a:noFill/>
        </p:spPr>
        <p:txBody>
          <a:bodyPr wrap="square" lIns="45720" rIns="45720" tIns="27432" bIns="27432" anchor="t">
            <a:spAutoFit/>
          </a:bodyPr>
          <a:lstStyle/>
          <a:p>
            <a:pPr algn="l"/>
            <a:r>
              <a:rPr sz="1150" b="0" i="0">
                <a:solidFill>
                  <a:srgbClr val="4E4442"/>
                </a:solidFill>
                <a:latin typeface="Arial"/>
              </a:rPr>
              <a:t>Trong 24 giờ; ưu tiên ảnh hưởng đơn hàng, chi phí, chính sách; tối đa 8 tin. Không bịa, không độn — không có tin thì nói thẳng.</a:t>
            </a:r>
          </a:p>
        </p:txBody>
      </p:sp>
      <p:sp>
        <p:nvSpPr>
          <p:cNvPr id="17" name="Rounded Rectangle 16"/>
          <p:cNvSpPr/>
          <p:nvPr/>
        </p:nvSpPr>
        <p:spPr>
          <a:xfrm>
            <a:off x="6126479" y="1554480"/>
            <a:ext cx="2651760" cy="2926080"/>
          </a:xfrm>
          <a:prstGeom prst="roundRect">
            <a:avLst>
              <a:gd name="adj" fmla="val 4827"/>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63640" y="169164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263640" y="169164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3</a:t>
            </a:r>
          </a:p>
        </p:txBody>
      </p:sp>
      <p:sp>
        <p:nvSpPr>
          <p:cNvPr id="20" name="TextBox 19"/>
          <p:cNvSpPr txBox="1"/>
          <p:nvPr/>
        </p:nvSpPr>
        <p:spPr>
          <a:xfrm>
            <a:off x="6857999" y="1719072"/>
            <a:ext cx="1828800" cy="411480"/>
          </a:xfrm>
          <a:prstGeom prst="rect">
            <a:avLst/>
          </a:prstGeom>
          <a:noFill/>
        </p:spPr>
        <p:txBody>
          <a:bodyPr wrap="square" lIns="45720" rIns="45720" tIns="27432" bIns="27432" anchor="ctr">
            <a:spAutoFit/>
          </a:bodyPr>
          <a:lstStyle/>
          <a:p>
            <a:pPr algn="l"/>
            <a:r>
              <a:rPr sz="1500" b="1" i="0">
                <a:solidFill>
                  <a:srgbClr val="5E0F18"/>
                </a:solidFill>
                <a:latin typeface="Arial"/>
              </a:rPr>
              <a:t>Viết</a:t>
            </a:r>
          </a:p>
        </p:txBody>
      </p:sp>
      <p:sp>
        <p:nvSpPr>
          <p:cNvPr id="21" name="TextBox 20"/>
          <p:cNvSpPr txBox="1"/>
          <p:nvPr/>
        </p:nvSpPr>
        <p:spPr>
          <a:xfrm>
            <a:off x="6263640" y="2286000"/>
            <a:ext cx="2377440" cy="2103120"/>
          </a:xfrm>
          <a:prstGeom prst="rect">
            <a:avLst/>
          </a:prstGeom>
          <a:noFill/>
        </p:spPr>
        <p:txBody>
          <a:bodyPr wrap="square" lIns="45720" rIns="45720" tIns="27432" bIns="27432" anchor="t">
            <a:spAutoFit/>
          </a:bodyPr>
          <a:lstStyle/>
          <a:p>
            <a:pPr algn="l"/>
            <a:r>
              <a:rPr sz="1150" b="0" i="0">
                <a:solidFill>
                  <a:srgbClr val="4E4442"/>
                </a:solidFill>
                <a:latin typeface="Arial"/>
              </a:rPr>
              <a:t>Mỗi tin: 1 dòng tiêu đề dễ hiểu + 1 dòng “ảnh hưởng tới công ty tôi” + link gốc. Tuỳ chọn: 3 email khách/đối tác chưa trả lời (qua Gmail Connector).</a:t>
            </a:r>
          </a:p>
        </p:txBody>
      </p:sp>
      <p:sp>
        <p:nvSpPr>
          <p:cNvPr id="22" name="Rounded Rectangle 21"/>
          <p:cNvSpPr/>
          <p:nvPr/>
        </p:nvSpPr>
        <p:spPr>
          <a:xfrm>
            <a:off x="8915399" y="1554480"/>
            <a:ext cx="2651760" cy="2926080"/>
          </a:xfrm>
          <a:prstGeom prst="roundRect">
            <a:avLst>
              <a:gd name="adj" fmla="val 4827"/>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052559" y="1691640"/>
            <a:ext cx="457200" cy="457200"/>
          </a:xfrm>
          <a:prstGeom prst="roundRect">
            <a:avLst>
              <a:gd name="adj" fmla="val 24000"/>
            </a:avLst>
          </a:prstGeom>
          <a:solidFill>
            <a:srgbClr val="C13F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052559" y="1691640"/>
            <a:ext cx="457200" cy="457200"/>
          </a:xfrm>
          <a:prstGeom prst="rect">
            <a:avLst/>
          </a:prstGeom>
          <a:noFill/>
        </p:spPr>
        <p:txBody>
          <a:bodyPr wrap="square" lIns="0" rIns="0" tIns="27432" bIns="27432" anchor="ctr">
            <a:spAutoFit/>
          </a:bodyPr>
          <a:lstStyle/>
          <a:p>
            <a:pPr algn="ctr"/>
            <a:r>
              <a:rPr sz="1600" b="1" i="0">
                <a:solidFill>
                  <a:srgbClr val="FFFFFF"/>
                </a:solidFill>
                <a:latin typeface="Arial"/>
              </a:rPr>
              <a:t>4</a:t>
            </a:r>
          </a:p>
        </p:txBody>
      </p:sp>
      <p:sp>
        <p:nvSpPr>
          <p:cNvPr id="25" name="TextBox 24"/>
          <p:cNvSpPr txBox="1"/>
          <p:nvPr/>
        </p:nvSpPr>
        <p:spPr>
          <a:xfrm>
            <a:off x="9646919" y="1719072"/>
            <a:ext cx="1828800" cy="411480"/>
          </a:xfrm>
          <a:prstGeom prst="rect">
            <a:avLst/>
          </a:prstGeom>
          <a:noFill/>
        </p:spPr>
        <p:txBody>
          <a:bodyPr wrap="square" lIns="45720" rIns="45720" tIns="27432" bIns="27432" anchor="ctr">
            <a:spAutoFit/>
          </a:bodyPr>
          <a:lstStyle/>
          <a:p>
            <a:pPr algn="l"/>
            <a:r>
              <a:rPr sz="1500" b="1" i="0">
                <a:solidFill>
                  <a:srgbClr val="5E0F18"/>
                </a:solidFill>
                <a:latin typeface="Arial"/>
              </a:rPr>
              <a:t>Gửi &amp; lưu</a:t>
            </a:r>
          </a:p>
        </p:txBody>
      </p:sp>
      <p:sp>
        <p:nvSpPr>
          <p:cNvPr id="26" name="TextBox 25"/>
          <p:cNvSpPr txBox="1"/>
          <p:nvPr/>
        </p:nvSpPr>
        <p:spPr>
          <a:xfrm>
            <a:off x="9052559" y="2286000"/>
            <a:ext cx="2377440" cy="2103120"/>
          </a:xfrm>
          <a:prstGeom prst="rect">
            <a:avLst/>
          </a:prstGeom>
          <a:noFill/>
        </p:spPr>
        <p:txBody>
          <a:bodyPr wrap="square" lIns="45720" rIns="45720" tIns="27432" bIns="27432" anchor="t">
            <a:spAutoFit/>
          </a:bodyPr>
          <a:lstStyle/>
          <a:p>
            <a:pPr algn="l"/>
            <a:r>
              <a:rPr sz="1150" b="0" i="0">
                <a:solidFill>
                  <a:srgbClr val="4E4442"/>
                </a:solidFill>
                <a:latin typeface="Arial"/>
              </a:rPr>
              <a:t>Lưu 50-bao-cao/ban-tin/YYYY-MM-DD.md, gửi Telegram theo mẫu 🌅 Ngành · 🏭 Đối thủ · 🤝 Khách hàng · 📧 Email.</a:t>
            </a:r>
          </a:p>
        </p:txBody>
      </p:sp>
      <p:sp>
        <p:nvSpPr>
          <p:cNvPr id="27" name="Rounded Rectangle 26"/>
          <p:cNvSpPr/>
          <p:nvPr/>
        </p:nvSpPr>
        <p:spPr>
          <a:xfrm>
            <a:off x="548640" y="4663440"/>
            <a:ext cx="5394960" cy="1417320"/>
          </a:xfrm>
          <a:prstGeom prst="roundRect">
            <a:avLst>
              <a:gd name="adj" fmla="val 9032"/>
            </a:avLst>
          </a:prstGeom>
          <a:solidFill>
            <a:srgbClr val="FDE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13232" y="4754879"/>
            <a:ext cx="5065776" cy="256032"/>
          </a:xfrm>
          <a:prstGeom prst="rect">
            <a:avLst/>
          </a:prstGeom>
          <a:noFill/>
        </p:spPr>
        <p:txBody>
          <a:bodyPr wrap="square" lIns="45720" rIns="45720" tIns="27432" bIns="27432" anchor="t">
            <a:spAutoFit/>
          </a:bodyPr>
          <a:lstStyle/>
          <a:p>
            <a:pPr algn="l"/>
            <a:r>
              <a:rPr sz="1000" b="1" i="0">
                <a:solidFill>
                  <a:srgbClr val="C13F28"/>
                </a:solidFill>
                <a:latin typeface="Arial"/>
              </a:rPr>
              <a:t>ĐẶT LỊCH: ROUTINES TRONG CLAUDE DESKTOP</a:t>
            </a:r>
          </a:p>
        </p:txBody>
      </p:sp>
      <p:sp>
        <p:nvSpPr>
          <p:cNvPr id="29" name="TextBox 28"/>
          <p:cNvSpPr txBox="1"/>
          <p:nvPr/>
        </p:nvSpPr>
        <p:spPr>
          <a:xfrm>
            <a:off x="713232" y="5010912"/>
            <a:ext cx="5065776" cy="1005840"/>
          </a:xfrm>
          <a:prstGeom prst="rect">
            <a:avLst/>
          </a:prstGeom>
          <a:noFill/>
        </p:spPr>
        <p:txBody>
          <a:bodyPr wrap="square" lIns="45720" rIns="45720" tIns="27432" bIns="27432" anchor="t">
            <a:spAutoFit/>
          </a:bodyPr>
          <a:lstStyle/>
          <a:p>
            <a:pPr algn="l">
              <a:spcAft>
                <a:spcPts val="300"/>
              </a:spcAft>
            </a:pPr>
            <a:r>
              <a:rPr sz="1200" b="0" i="0">
                <a:solidFill>
                  <a:srgbClr val="1A1414"/>
                </a:solidFill>
                <a:latin typeface="Arial"/>
              </a:rPr>
              <a:t>“Tạo routine chạy /tin-tuc-nganh lúc 7:00 hằng ngày.” Chạy tay lần đầu bằng Run now để duyệt quyền từng công cụ — bỏ bước này là 7h sáng routine đứng chờ. Máy phải bật và ứng dụng phải mở.</a:t>
            </a:r>
          </a:p>
        </p:txBody>
      </p:sp>
      <p:sp>
        <p:nvSpPr>
          <p:cNvPr id="30" name="Rounded Rectangle 29"/>
          <p:cNvSpPr/>
          <p:nvPr/>
        </p:nvSpPr>
        <p:spPr>
          <a:xfrm>
            <a:off x="6217920" y="4663440"/>
            <a:ext cx="5440680" cy="1417320"/>
          </a:xfrm>
          <a:prstGeom prst="roundRect">
            <a:avLst>
              <a:gd name="adj" fmla="val 9032"/>
            </a:avLst>
          </a:prstGeom>
          <a:solidFill>
            <a:srgbClr val="5E0F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382512" y="4754879"/>
            <a:ext cx="5111496" cy="256032"/>
          </a:xfrm>
          <a:prstGeom prst="rect">
            <a:avLst/>
          </a:prstGeom>
          <a:noFill/>
        </p:spPr>
        <p:txBody>
          <a:bodyPr wrap="square" lIns="45720" rIns="45720" tIns="27432" bIns="27432" anchor="t">
            <a:spAutoFit/>
          </a:bodyPr>
          <a:lstStyle/>
          <a:p>
            <a:pPr algn="l"/>
            <a:r>
              <a:rPr sz="1000" b="1" i="0">
                <a:solidFill>
                  <a:srgbClr val="FAB29A"/>
                </a:solidFill>
                <a:latin typeface="Arial"/>
              </a:rPr>
              <a:t>CHUYỆN THẬT Ở ROBOWORLD</a:t>
            </a:r>
          </a:p>
        </p:txBody>
      </p:sp>
      <p:sp>
        <p:nvSpPr>
          <p:cNvPr id="32" name="TextBox 31"/>
          <p:cNvSpPr txBox="1"/>
          <p:nvPr/>
        </p:nvSpPr>
        <p:spPr>
          <a:xfrm>
            <a:off x="6382512" y="5010912"/>
            <a:ext cx="5111496" cy="1005840"/>
          </a:xfrm>
          <a:prstGeom prst="rect">
            <a:avLst/>
          </a:prstGeom>
          <a:noFill/>
        </p:spPr>
        <p:txBody>
          <a:bodyPr wrap="square" lIns="45720" rIns="45720" tIns="27432" bIns="27432" anchor="t">
            <a:spAutoFit/>
          </a:bodyPr>
          <a:lstStyle/>
          <a:p>
            <a:pPr algn="l">
              <a:spcAft>
                <a:spcPts val="300"/>
              </a:spcAft>
            </a:pPr>
            <a:r>
              <a:rPr sz="1200" b="0" i="0">
                <a:solidFill>
                  <a:srgbClr val="FBEDE8"/>
                </a:solidFill>
                <a:latin typeface="Arial"/>
              </a:rPr>
              <a:t>Một sáng bản tin báo một tỉnh ban hành kế hoạch số hoá trung tâm hành chính công — chiều hôm đó đã có landing giới thiệu robot lễ tân gửi đúng đơn vị ấy. Giá trị nằm ở việc tin được LỌC THEO VIỆC Sếp đang làm.</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5 · TẠO SKILL</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BẢN TIN 7H SÁNG TRÊN ĐIỆN THOẠI SẾP (MÔ PHỎNG)</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39</a:t>
            </a:r>
          </a:p>
        </p:txBody>
      </p:sp>
      <p:pic>
        <p:nvPicPr>
          <p:cNvPr id="7" name="Picture 6" descr="mockup-ban-tin-sang.png"/>
          <p:cNvPicPr>
            <a:picLocks noChangeAspect="1"/>
          </p:cNvPicPr>
          <p:nvPr/>
        </p:nvPicPr>
        <p:blipFill>
          <a:blip r:embed="rId3"/>
          <a:stretch>
            <a:fillRect/>
          </a:stretch>
        </p:blipFill>
        <p:spPr>
          <a:xfrm>
            <a:off x="1030863" y="1371600"/>
            <a:ext cx="10127225" cy="4709160"/>
          </a:xfrm>
          <a:prstGeom prst="rect">
            <a:avLst/>
          </a:prstGeom>
        </p:spPr>
      </p:pic>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47472"/>
            <a:ext cx="9144000" cy="274320"/>
          </a:xfrm>
          <a:prstGeom prst="rect">
            <a:avLst/>
          </a:prstGeom>
          <a:noFill/>
        </p:spPr>
        <p:txBody>
          <a:bodyPr wrap="square" lIns="45720" rIns="45720" tIns="27432" bIns="27432" anchor="t">
            <a:spAutoFit/>
          </a:bodyPr>
          <a:lstStyle/>
          <a:p>
            <a:pPr algn="l"/>
            <a:r>
              <a:rPr sz="1100" b="1" i="0">
                <a:solidFill>
                  <a:srgbClr val="E83636"/>
                </a:solidFill>
                <a:latin typeface="Arial"/>
              </a:rPr>
              <a:t>PHẦN 5 · TẠO SKILL</a:t>
            </a:r>
          </a:p>
        </p:txBody>
      </p:sp>
      <p:sp>
        <p:nvSpPr>
          <p:cNvPr id="4" name="TextBox 3"/>
          <p:cNvSpPr txBox="1"/>
          <p:nvPr/>
        </p:nvSpPr>
        <p:spPr>
          <a:xfrm>
            <a:off x="548640" y="566928"/>
            <a:ext cx="11064240" cy="868680"/>
          </a:xfrm>
          <a:prstGeom prst="rect">
            <a:avLst/>
          </a:prstGeom>
          <a:noFill/>
        </p:spPr>
        <p:txBody>
          <a:bodyPr wrap="square" lIns="45720" rIns="45720" tIns="27432" bIns="27432" anchor="t">
            <a:spAutoFit/>
          </a:bodyPr>
          <a:lstStyle/>
          <a:p>
            <a:pPr algn="l"/>
            <a:r>
              <a:rPr sz="2600" b="1" i="0">
                <a:solidFill>
                  <a:srgbClr val="C13F28"/>
                </a:solidFill>
                <a:latin typeface="Arial"/>
              </a:rPr>
              <a:t>BA SKILL TIẾP THEO — VÀ VÒNG LẶP CẢI TIẾN</a:t>
            </a:r>
          </a:p>
        </p:txBody>
      </p:sp>
      <p:pic>
        <p:nvPicPr>
          <p:cNvPr id="5" name="Picture 4" descr="logo-rbw-do.png"/>
          <p:cNvPicPr>
            <a:picLocks noChangeAspect="1"/>
          </p:cNvPicPr>
          <p:nvPr/>
        </p:nvPicPr>
        <p:blipFill>
          <a:blip r:embed="rId2"/>
          <a:stretch>
            <a:fillRect/>
          </a:stretch>
        </p:blipFill>
        <p:spPr>
          <a:xfrm>
            <a:off x="548640" y="6263640"/>
            <a:ext cx="828722" cy="274320"/>
          </a:xfrm>
          <a:prstGeom prst="rect">
            <a:avLst/>
          </a:prstGeom>
        </p:spPr>
      </p:pic>
      <p:sp>
        <p:nvSpPr>
          <p:cNvPr id="6" name="TextBox 5"/>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7E7270"/>
                </a:solidFill>
                <a:latin typeface="Arial"/>
              </a:rPr>
              <a:t>huong-dan-claude-code.pages.dev  ·  40</a:t>
            </a:r>
          </a:p>
        </p:txBody>
      </p:sp>
      <p:sp>
        <p:nvSpPr>
          <p:cNvPr id="7" name="Rectangle 6"/>
          <p:cNvSpPr/>
          <p:nvPr/>
        </p:nvSpPr>
        <p:spPr>
          <a:xfrm>
            <a:off x="548640" y="1508760"/>
            <a:ext cx="1880920"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1792" y="1508760"/>
            <a:ext cx="1734616" cy="365760"/>
          </a:xfrm>
          <a:prstGeom prst="rect">
            <a:avLst/>
          </a:prstGeom>
          <a:noFill/>
        </p:spPr>
        <p:txBody>
          <a:bodyPr wrap="square" lIns="45720" rIns="45720" tIns="27432" bIns="27432" anchor="ctr">
            <a:spAutoFit/>
          </a:bodyPr>
          <a:lstStyle/>
          <a:p>
            <a:pPr algn="l"/>
            <a:r>
              <a:rPr sz="1050" b="1" i="0">
                <a:solidFill>
                  <a:srgbClr val="4E4442"/>
                </a:solidFill>
                <a:latin typeface="Arial"/>
              </a:rPr>
              <a:t>Skill</a:t>
            </a:r>
          </a:p>
        </p:txBody>
      </p:sp>
      <p:sp>
        <p:nvSpPr>
          <p:cNvPr id="9" name="Rectangle 8"/>
          <p:cNvSpPr/>
          <p:nvPr/>
        </p:nvSpPr>
        <p:spPr>
          <a:xfrm>
            <a:off x="2429560" y="1508760"/>
            <a:ext cx="2766060"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502712" y="1508760"/>
            <a:ext cx="2619756" cy="365760"/>
          </a:xfrm>
          <a:prstGeom prst="rect">
            <a:avLst/>
          </a:prstGeom>
          <a:noFill/>
        </p:spPr>
        <p:txBody>
          <a:bodyPr wrap="square" lIns="45720" rIns="45720" tIns="27432" bIns="27432" anchor="ctr">
            <a:spAutoFit/>
          </a:bodyPr>
          <a:lstStyle/>
          <a:p>
            <a:pPr algn="l"/>
            <a:r>
              <a:rPr sz="1050" b="1" i="0">
                <a:solidFill>
                  <a:srgbClr val="4E4442"/>
                </a:solidFill>
                <a:latin typeface="Arial"/>
              </a:rPr>
              <a:t>Kích hoạt khi</a:t>
            </a:r>
          </a:p>
        </p:txBody>
      </p:sp>
      <p:sp>
        <p:nvSpPr>
          <p:cNvPr id="11" name="Rectangle 10"/>
          <p:cNvSpPr/>
          <p:nvPr/>
        </p:nvSpPr>
        <p:spPr>
          <a:xfrm>
            <a:off x="5195620" y="1508760"/>
            <a:ext cx="6417259" cy="365760"/>
          </a:xfrm>
          <a:prstGeom prst="rect">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268772" y="1508760"/>
            <a:ext cx="6270955" cy="365760"/>
          </a:xfrm>
          <a:prstGeom prst="rect">
            <a:avLst/>
          </a:prstGeom>
          <a:noFill/>
        </p:spPr>
        <p:txBody>
          <a:bodyPr wrap="square" lIns="45720" rIns="45720" tIns="27432" bIns="27432" anchor="ctr">
            <a:spAutoFit/>
          </a:bodyPr>
          <a:lstStyle/>
          <a:p>
            <a:pPr algn="l"/>
            <a:r>
              <a:rPr sz="1050" b="1" i="0">
                <a:solidFill>
                  <a:srgbClr val="4E4442"/>
                </a:solidFill>
                <a:latin typeface="Arial"/>
              </a:rPr>
              <a:t>Làm gì</a:t>
            </a:r>
          </a:p>
        </p:txBody>
      </p:sp>
      <p:sp>
        <p:nvSpPr>
          <p:cNvPr id="13" name="Rectangle 12"/>
          <p:cNvSpPr/>
          <p:nvPr/>
        </p:nvSpPr>
        <p:spPr>
          <a:xfrm>
            <a:off x="548640" y="1874519"/>
            <a:ext cx="1880920" cy="566928"/>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21792" y="1874519"/>
            <a:ext cx="1734616" cy="566928"/>
          </a:xfrm>
          <a:prstGeom prst="rect">
            <a:avLst/>
          </a:prstGeom>
          <a:noFill/>
        </p:spPr>
        <p:txBody>
          <a:bodyPr wrap="square" lIns="45720" rIns="45720" tIns="27432" bIns="27432" anchor="ctr">
            <a:spAutoFit/>
          </a:bodyPr>
          <a:lstStyle/>
          <a:p>
            <a:pPr algn="l"/>
            <a:r>
              <a:rPr sz="1200" b="1" i="0">
                <a:solidFill>
                  <a:srgbClr val="5E0F18"/>
                </a:solidFill>
                <a:latin typeface="Arial"/>
              </a:rPr>
              <a:t>/bao-gia</a:t>
            </a:r>
          </a:p>
        </p:txBody>
      </p:sp>
      <p:sp>
        <p:nvSpPr>
          <p:cNvPr id="15" name="Rectangle 14"/>
          <p:cNvSpPr/>
          <p:nvPr/>
        </p:nvSpPr>
        <p:spPr>
          <a:xfrm>
            <a:off x="2429560" y="1874519"/>
            <a:ext cx="2766060" cy="566928"/>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2502712" y="1874519"/>
            <a:ext cx="2619756" cy="566928"/>
          </a:xfrm>
          <a:prstGeom prst="rect">
            <a:avLst/>
          </a:prstGeom>
          <a:noFill/>
        </p:spPr>
        <p:txBody>
          <a:bodyPr wrap="square" lIns="45720" rIns="45720" tIns="27432" bIns="27432" anchor="ctr">
            <a:spAutoFit/>
          </a:bodyPr>
          <a:lstStyle/>
          <a:p>
            <a:pPr algn="l"/>
            <a:r>
              <a:rPr sz="1200" b="0" i="0">
                <a:solidFill>
                  <a:srgbClr val="1A1414"/>
                </a:solidFill>
                <a:latin typeface="Arial"/>
              </a:rPr>
              <a:t>“Làm báo giá cho khách X”</a:t>
            </a:r>
          </a:p>
        </p:txBody>
      </p:sp>
      <p:sp>
        <p:nvSpPr>
          <p:cNvPr id="17" name="Rectangle 16"/>
          <p:cNvSpPr/>
          <p:nvPr/>
        </p:nvSpPr>
        <p:spPr>
          <a:xfrm>
            <a:off x="5195620" y="1874519"/>
            <a:ext cx="6417259" cy="566928"/>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268772" y="1874519"/>
            <a:ext cx="6270955" cy="566928"/>
          </a:xfrm>
          <a:prstGeom prst="rect">
            <a:avLst/>
          </a:prstGeom>
          <a:noFill/>
        </p:spPr>
        <p:txBody>
          <a:bodyPr wrap="square" lIns="45720" rIns="45720" tIns="27432" bIns="27432" anchor="ctr">
            <a:spAutoFit/>
          </a:bodyPr>
          <a:lstStyle/>
          <a:p>
            <a:pPr algn="l"/>
            <a:r>
              <a:rPr sz="1200" b="0" i="0">
                <a:solidFill>
                  <a:srgbClr val="1A1414"/>
                </a:solidFill>
                <a:latin typeface="Arial"/>
              </a:rPr>
              <a:t>Hỏi thiếu gì → lấy giá từ 02-kien-thuc → PDF bằng design-abc → ghi nhật ký hồ sơ khách → DỪNG chờ Sếp duyệt</a:t>
            </a:r>
          </a:p>
        </p:txBody>
      </p:sp>
      <p:sp>
        <p:nvSpPr>
          <p:cNvPr id="19" name="Rectangle 18"/>
          <p:cNvSpPr/>
          <p:nvPr/>
        </p:nvSpPr>
        <p:spPr>
          <a:xfrm>
            <a:off x="548640" y="2441448"/>
            <a:ext cx="1880920" cy="566928"/>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21792" y="2441448"/>
            <a:ext cx="1734616" cy="566928"/>
          </a:xfrm>
          <a:prstGeom prst="rect">
            <a:avLst/>
          </a:prstGeom>
          <a:noFill/>
        </p:spPr>
        <p:txBody>
          <a:bodyPr wrap="square" lIns="45720" rIns="45720" tIns="27432" bIns="27432" anchor="ctr">
            <a:spAutoFit/>
          </a:bodyPr>
          <a:lstStyle/>
          <a:p>
            <a:pPr algn="l"/>
            <a:r>
              <a:rPr sz="1200" b="1" i="0">
                <a:solidFill>
                  <a:srgbClr val="5E0F18"/>
                </a:solidFill>
                <a:latin typeface="Arial"/>
              </a:rPr>
              <a:t>/bao-cao-san-xuat</a:t>
            </a:r>
          </a:p>
        </p:txBody>
      </p:sp>
      <p:sp>
        <p:nvSpPr>
          <p:cNvPr id="21" name="Rectangle 20"/>
          <p:cNvSpPr/>
          <p:nvPr/>
        </p:nvSpPr>
        <p:spPr>
          <a:xfrm>
            <a:off x="2429560" y="2441448"/>
            <a:ext cx="2766060" cy="566928"/>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2502712" y="2441448"/>
            <a:ext cx="2619756" cy="566928"/>
          </a:xfrm>
          <a:prstGeom prst="rect">
            <a:avLst/>
          </a:prstGeom>
          <a:noFill/>
        </p:spPr>
        <p:txBody>
          <a:bodyPr wrap="square" lIns="45720" rIns="45720" tIns="27432" bIns="27432" anchor="ctr">
            <a:spAutoFit/>
          </a:bodyPr>
          <a:lstStyle/>
          <a:p>
            <a:pPr algn="l"/>
            <a:r>
              <a:rPr sz="1200" b="0" i="0">
                <a:solidFill>
                  <a:srgbClr val="1A1414"/>
                </a:solidFill>
                <a:latin typeface="Arial"/>
              </a:rPr>
              <a:t>Mỗi tối 18h</a:t>
            </a:r>
          </a:p>
        </p:txBody>
      </p:sp>
      <p:sp>
        <p:nvSpPr>
          <p:cNvPr id="23" name="Rectangle 22"/>
          <p:cNvSpPr/>
          <p:nvPr/>
        </p:nvSpPr>
        <p:spPr>
          <a:xfrm>
            <a:off x="5195620" y="2441448"/>
            <a:ext cx="6417259" cy="566928"/>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268772" y="2441448"/>
            <a:ext cx="6270955" cy="566928"/>
          </a:xfrm>
          <a:prstGeom prst="rect">
            <a:avLst/>
          </a:prstGeom>
          <a:noFill/>
        </p:spPr>
        <p:txBody>
          <a:bodyPr wrap="square" lIns="45720" rIns="45720" tIns="27432" bIns="27432" anchor="ctr">
            <a:spAutoFit/>
          </a:bodyPr>
          <a:lstStyle/>
          <a:p>
            <a:pPr algn="l"/>
            <a:r>
              <a:rPr sz="1200" b="0" i="0">
                <a:solidFill>
                  <a:srgbClr val="1A1414"/>
                </a:solidFill>
                <a:latin typeface="Arial"/>
              </a:rPr>
              <a:t>Đọc Excel tổ trưởng nộp vào 20-san-xuat → so kế hoạch → nêu 3 bất thường → Telegram ban giám đốc</a:t>
            </a:r>
          </a:p>
        </p:txBody>
      </p:sp>
      <p:sp>
        <p:nvSpPr>
          <p:cNvPr id="25" name="Rectangle 24"/>
          <p:cNvSpPr/>
          <p:nvPr/>
        </p:nvSpPr>
        <p:spPr>
          <a:xfrm>
            <a:off x="548640" y="3008376"/>
            <a:ext cx="1880920" cy="566928"/>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21792" y="3008376"/>
            <a:ext cx="1734616" cy="566928"/>
          </a:xfrm>
          <a:prstGeom prst="rect">
            <a:avLst/>
          </a:prstGeom>
          <a:noFill/>
        </p:spPr>
        <p:txBody>
          <a:bodyPr wrap="square" lIns="45720" rIns="45720" tIns="27432" bIns="27432" anchor="ctr">
            <a:spAutoFit/>
          </a:bodyPr>
          <a:lstStyle/>
          <a:p>
            <a:pPr algn="l"/>
            <a:r>
              <a:rPr sz="1200" b="1" i="0">
                <a:solidFill>
                  <a:srgbClr val="5E0F18"/>
                </a:solidFill>
                <a:latin typeface="Arial"/>
              </a:rPr>
              <a:t>/soat-truoc-khi-gui</a:t>
            </a:r>
          </a:p>
        </p:txBody>
      </p:sp>
      <p:sp>
        <p:nvSpPr>
          <p:cNvPr id="27" name="Rectangle 26"/>
          <p:cNvSpPr/>
          <p:nvPr/>
        </p:nvSpPr>
        <p:spPr>
          <a:xfrm>
            <a:off x="2429560" y="3008376"/>
            <a:ext cx="2766060" cy="566928"/>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2502712" y="3008376"/>
            <a:ext cx="2619756" cy="566928"/>
          </a:xfrm>
          <a:prstGeom prst="rect">
            <a:avLst/>
          </a:prstGeom>
          <a:noFill/>
        </p:spPr>
        <p:txBody>
          <a:bodyPr wrap="square" lIns="45720" rIns="45720" tIns="27432" bIns="27432" anchor="ctr">
            <a:spAutoFit/>
          </a:bodyPr>
          <a:lstStyle/>
          <a:p>
            <a:pPr algn="l"/>
            <a:r>
              <a:rPr sz="1200" b="0" i="0">
                <a:solidFill>
                  <a:srgbClr val="1A1414"/>
                </a:solidFill>
                <a:latin typeface="Arial"/>
              </a:rPr>
              <a:t>Trước khi gửi tài liệu ra ngoài</a:t>
            </a:r>
          </a:p>
        </p:txBody>
      </p:sp>
      <p:sp>
        <p:nvSpPr>
          <p:cNvPr id="29" name="Rectangle 28"/>
          <p:cNvSpPr/>
          <p:nvPr/>
        </p:nvSpPr>
        <p:spPr>
          <a:xfrm>
            <a:off x="5195620" y="3008376"/>
            <a:ext cx="6417259" cy="566928"/>
          </a:xfrm>
          <a:prstGeom prst="rect">
            <a:avLst/>
          </a:prstGeom>
          <a:solidFill>
            <a:srgbClr val="FFFFFF"/>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268772" y="3008376"/>
            <a:ext cx="6270955" cy="566928"/>
          </a:xfrm>
          <a:prstGeom prst="rect">
            <a:avLst/>
          </a:prstGeom>
          <a:noFill/>
        </p:spPr>
        <p:txBody>
          <a:bodyPr wrap="square" lIns="45720" rIns="45720" tIns="27432" bIns="27432" anchor="ctr">
            <a:spAutoFit/>
          </a:bodyPr>
          <a:lstStyle/>
          <a:p>
            <a:pPr algn="l"/>
            <a:r>
              <a:rPr sz="1200" b="0" i="0">
                <a:solidFill>
                  <a:srgbClr val="1A1414"/>
                </a:solidFill>
                <a:latin typeface="Arial"/>
              </a:rPr>
              <a:t>Soát giá, VAT, hotline, tên công ty, chức danh, không lộ ghi chú nội bộ → ĐẠT / KHÔNG ĐẠT. Không sửa, chỉ báo</a:t>
            </a:r>
          </a:p>
        </p:txBody>
      </p:sp>
      <p:sp>
        <p:nvSpPr>
          <p:cNvPr id="31" name="TextBox 30"/>
          <p:cNvSpPr txBox="1"/>
          <p:nvPr/>
        </p:nvSpPr>
        <p:spPr>
          <a:xfrm>
            <a:off x="548640" y="3977639"/>
            <a:ext cx="11064240" cy="365760"/>
          </a:xfrm>
          <a:prstGeom prst="rect">
            <a:avLst/>
          </a:prstGeom>
          <a:noFill/>
        </p:spPr>
        <p:txBody>
          <a:bodyPr wrap="square" lIns="45720" rIns="45720" tIns="27432" bIns="27432" anchor="t">
            <a:spAutoFit/>
          </a:bodyPr>
          <a:lstStyle/>
          <a:p>
            <a:pPr algn="l"/>
            <a:r>
              <a:rPr sz="1400" b="1" i="0">
                <a:solidFill>
                  <a:srgbClr val="5E0F18"/>
                </a:solidFill>
                <a:latin typeface="Arial"/>
              </a:rPr>
              <a:t>Vòng lặp mỗi tuần:</a:t>
            </a:r>
          </a:p>
        </p:txBody>
      </p:sp>
      <p:sp>
        <p:nvSpPr>
          <p:cNvPr id="32" name="Rounded Rectangle 31"/>
          <p:cNvSpPr/>
          <p:nvPr/>
        </p:nvSpPr>
        <p:spPr>
          <a:xfrm>
            <a:off x="548640" y="4389120"/>
            <a:ext cx="2011680" cy="640080"/>
          </a:xfrm>
          <a:prstGeom prst="roundRect">
            <a:avLst>
              <a:gd name="adj" fmla="val 14285"/>
            </a:avLst>
          </a:prstGeom>
          <a:solidFill>
            <a:srgbClr val="FDE9E1"/>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548640" y="4389120"/>
            <a:ext cx="2011680" cy="640080"/>
          </a:xfrm>
          <a:prstGeom prst="rect">
            <a:avLst/>
          </a:prstGeom>
          <a:noFill/>
        </p:spPr>
        <p:txBody>
          <a:bodyPr wrap="square" lIns="45720" rIns="45720" tIns="27432" bIns="27432" anchor="ctr">
            <a:spAutoFit/>
          </a:bodyPr>
          <a:lstStyle/>
          <a:p>
            <a:pPr algn="ctr"/>
            <a:r>
              <a:rPr sz="1250" b="1" i="0">
                <a:solidFill>
                  <a:srgbClr val="5E0F18"/>
                </a:solidFill>
                <a:latin typeface="Arial"/>
              </a:rPr>
              <a:t>Giao việc thật</a:t>
            </a:r>
          </a:p>
        </p:txBody>
      </p:sp>
      <p:sp>
        <p:nvSpPr>
          <p:cNvPr id="34" name="TextBox 33"/>
          <p:cNvSpPr txBox="1"/>
          <p:nvPr/>
        </p:nvSpPr>
        <p:spPr>
          <a:xfrm>
            <a:off x="2560320" y="4389120"/>
            <a:ext cx="228600" cy="640080"/>
          </a:xfrm>
          <a:prstGeom prst="rect">
            <a:avLst/>
          </a:prstGeom>
          <a:noFill/>
        </p:spPr>
        <p:txBody>
          <a:bodyPr wrap="square" lIns="0" rIns="0" tIns="27432" bIns="27432" anchor="ctr">
            <a:spAutoFit/>
          </a:bodyPr>
          <a:lstStyle/>
          <a:p>
            <a:pPr algn="ctr"/>
            <a:r>
              <a:rPr sz="1400" b="1" i="0">
                <a:solidFill>
                  <a:srgbClr val="E83636"/>
                </a:solidFill>
                <a:latin typeface="Arial"/>
              </a:rPr>
              <a:t>→</a:t>
            </a:r>
          </a:p>
        </p:txBody>
      </p:sp>
      <p:sp>
        <p:nvSpPr>
          <p:cNvPr id="35" name="Rounded Rectangle 34"/>
          <p:cNvSpPr/>
          <p:nvPr/>
        </p:nvSpPr>
        <p:spPr>
          <a:xfrm>
            <a:off x="2788920" y="4389120"/>
            <a:ext cx="2011680" cy="640080"/>
          </a:xfrm>
          <a:prstGeom prst="roundRect">
            <a:avLst>
              <a:gd name="adj" fmla="val 14285"/>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2788920" y="4389120"/>
            <a:ext cx="2011680" cy="640080"/>
          </a:xfrm>
          <a:prstGeom prst="rect">
            <a:avLst/>
          </a:prstGeom>
          <a:noFill/>
        </p:spPr>
        <p:txBody>
          <a:bodyPr wrap="square" lIns="45720" rIns="45720" tIns="27432" bIns="27432" anchor="ctr">
            <a:spAutoFit/>
          </a:bodyPr>
          <a:lstStyle/>
          <a:p>
            <a:pPr algn="ctr"/>
            <a:r>
              <a:rPr sz="1250" b="1" i="0">
                <a:solidFill>
                  <a:srgbClr val="5E0F18"/>
                </a:solidFill>
                <a:latin typeface="Arial"/>
              </a:rPr>
              <a:t>Claude làm theo CLAUDE.md + skill</a:t>
            </a:r>
          </a:p>
        </p:txBody>
      </p:sp>
      <p:sp>
        <p:nvSpPr>
          <p:cNvPr id="37" name="TextBox 36"/>
          <p:cNvSpPr txBox="1"/>
          <p:nvPr/>
        </p:nvSpPr>
        <p:spPr>
          <a:xfrm>
            <a:off x="4800600" y="4389120"/>
            <a:ext cx="228600" cy="640080"/>
          </a:xfrm>
          <a:prstGeom prst="rect">
            <a:avLst/>
          </a:prstGeom>
          <a:noFill/>
        </p:spPr>
        <p:txBody>
          <a:bodyPr wrap="square" lIns="0" rIns="0" tIns="27432" bIns="27432" anchor="ctr">
            <a:spAutoFit/>
          </a:bodyPr>
          <a:lstStyle/>
          <a:p>
            <a:pPr algn="ctr"/>
            <a:r>
              <a:rPr sz="1400" b="1" i="0">
                <a:solidFill>
                  <a:srgbClr val="E83636"/>
                </a:solidFill>
                <a:latin typeface="Arial"/>
              </a:rPr>
              <a:t>→</a:t>
            </a:r>
          </a:p>
        </p:txBody>
      </p:sp>
      <p:sp>
        <p:nvSpPr>
          <p:cNvPr id="38" name="Rounded Rectangle 37"/>
          <p:cNvSpPr/>
          <p:nvPr/>
        </p:nvSpPr>
        <p:spPr>
          <a:xfrm>
            <a:off x="5029200" y="4389120"/>
            <a:ext cx="2011680" cy="640080"/>
          </a:xfrm>
          <a:prstGeom prst="roundRect">
            <a:avLst>
              <a:gd name="adj" fmla="val 14285"/>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5029200" y="4389120"/>
            <a:ext cx="2011680" cy="640080"/>
          </a:xfrm>
          <a:prstGeom prst="rect">
            <a:avLst/>
          </a:prstGeom>
          <a:noFill/>
        </p:spPr>
        <p:txBody>
          <a:bodyPr wrap="square" lIns="45720" rIns="45720" tIns="27432" bIns="27432" anchor="ctr">
            <a:spAutoFit/>
          </a:bodyPr>
          <a:lstStyle/>
          <a:p>
            <a:pPr algn="ctr"/>
            <a:r>
              <a:rPr sz="1250" b="1" i="0">
                <a:solidFill>
                  <a:srgbClr val="5E0F18"/>
                </a:solidFill>
                <a:latin typeface="Arial"/>
              </a:rPr>
              <a:t>Sếp góp ý</a:t>
            </a:r>
          </a:p>
        </p:txBody>
      </p:sp>
      <p:sp>
        <p:nvSpPr>
          <p:cNvPr id="40" name="TextBox 39"/>
          <p:cNvSpPr txBox="1"/>
          <p:nvPr/>
        </p:nvSpPr>
        <p:spPr>
          <a:xfrm>
            <a:off x="7040880" y="4389120"/>
            <a:ext cx="228600" cy="640080"/>
          </a:xfrm>
          <a:prstGeom prst="rect">
            <a:avLst/>
          </a:prstGeom>
          <a:noFill/>
        </p:spPr>
        <p:txBody>
          <a:bodyPr wrap="square" lIns="0" rIns="0" tIns="27432" bIns="27432" anchor="ctr">
            <a:spAutoFit/>
          </a:bodyPr>
          <a:lstStyle/>
          <a:p>
            <a:pPr algn="ctr"/>
            <a:r>
              <a:rPr sz="1400" b="1" i="0">
                <a:solidFill>
                  <a:srgbClr val="E83636"/>
                </a:solidFill>
                <a:latin typeface="Arial"/>
              </a:rPr>
              <a:t>→</a:t>
            </a:r>
          </a:p>
        </p:txBody>
      </p:sp>
      <p:sp>
        <p:nvSpPr>
          <p:cNvPr id="41" name="Rounded Rectangle 40"/>
          <p:cNvSpPr/>
          <p:nvPr/>
        </p:nvSpPr>
        <p:spPr>
          <a:xfrm>
            <a:off x="7269480" y="4389120"/>
            <a:ext cx="2011680" cy="640080"/>
          </a:xfrm>
          <a:prstGeom prst="roundRect">
            <a:avLst>
              <a:gd name="adj" fmla="val 14285"/>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7269480" y="4389120"/>
            <a:ext cx="2011680" cy="640080"/>
          </a:xfrm>
          <a:prstGeom prst="rect">
            <a:avLst/>
          </a:prstGeom>
          <a:noFill/>
        </p:spPr>
        <p:txBody>
          <a:bodyPr wrap="square" lIns="45720" rIns="45720" tIns="27432" bIns="27432" anchor="ctr">
            <a:spAutoFit/>
          </a:bodyPr>
          <a:lstStyle/>
          <a:p>
            <a:pPr algn="ctr"/>
            <a:r>
              <a:rPr sz="1250" b="1" i="0">
                <a:solidFill>
                  <a:srgbClr val="5E0F18"/>
                </a:solidFill>
                <a:latin typeface="Arial"/>
              </a:rPr>
              <a:t>Góp ý ghi vào skill / sổ tay</a:t>
            </a:r>
          </a:p>
        </p:txBody>
      </p:sp>
      <p:sp>
        <p:nvSpPr>
          <p:cNvPr id="43" name="TextBox 42"/>
          <p:cNvSpPr txBox="1"/>
          <p:nvPr/>
        </p:nvSpPr>
        <p:spPr>
          <a:xfrm>
            <a:off x="9281160" y="4389120"/>
            <a:ext cx="228600" cy="640080"/>
          </a:xfrm>
          <a:prstGeom prst="rect">
            <a:avLst/>
          </a:prstGeom>
          <a:noFill/>
        </p:spPr>
        <p:txBody>
          <a:bodyPr wrap="square" lIns="0" rIns="0" tIns="27432" bIns="27432" anchor="ctr">
            <a:spAutoFit/>
          </a:bodyPr>
          <a:lstStyle/>
          <a:p>
            <a:pPr algn="ctr"/>
            <a:r>
              <a:rPr sz="1400" b="1" i="0">
                <a:solidFill>
                  <a:srgbClr val="E83636"/>
                </a:solidFill>
                <a:latin typeface="Arial"/>
              </a:rPr>
              <a:t>→</a:t>
            </a:r>
          </a:p>
        </p:txBody>
      </p:sp>
      <p:sp>
        <p:nvSpPr>
          <p:cNvPr id="44" name="Rounded Rectangle 43"/>
          <p:cNvSpPr/>
          <p:nvPr/>
        </p:nvSpPr>
        <p:spPr>
          <a:xfrm>
            <a:off x="9509760" y="4389120"/>
            <a:ext cx="2011680" cy="640080"/>
          </a:xfrm>
          <a:prstGeom prst="roundRect">
            <a:avLst>
              <a:gd name="adj" fmla="val 14285"/>
            </a:avLst>
          </a:prstGeom>
          <a:solidFill>
            <a:srgbClr val="FBF6F4"/>
          </a:solidFill>
          <a:ln w="9525">
            <a:solidFill>
              <a:srgbClr val="EADFD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9509760" y="4389120"/>
            <a:ext cx="2011680" cy="640080"/>
          </a:xfrm>
          <a:prstGeom prst="rect">
            <a:avLst/>
          </a:prstGeom>
          <a:noFill/>
        </p:spPr>
        <p:txBody>
          <a:bodyPr wrap="square" lIns="45720" rIns="45720" tIns="27432" bIns="27432" anchor="ctr">
            <a:spAutoFit/>
          </a:bodyPr>
          <a:lstStyle/>
          <a:p>
            <a:pPr algn="ctr"/>
            <a:r>
              <a:rPr sz="1250" b="1" i="0">
                <a:solidFill>
                  <a:srgbClr val="5E0F18"/>
                </a:solidFill>
                <a:latin typeface="Arial"/>
              </a:rPr>
              <a:t>Commit</a:t>
            </a:r>
          </a:p>
        </p:txBody>
      </p:sp>
      <p:sp>
        <p:nvSpPr>
          <p:cNvPr id="46" name="TextBox 45"/>
          <p:cNvSpPr txBox="1"/>
          <p:nvPr/>
        </p:nvSpPr>
        <p:spPr>
          <a:xfrm>
            <a:off x="548640" y="5257800"/>
            <a:ext cx="11064240" cy="868680"/>
          </a:xfrm>
          <a:prstGeom prst="rect">
            <a:avLst/>
          </a:prstGeom>
          <a:noFill/>
        </p:spPr>
        <p:txBody>
          <a:bodyPr wrap="square" lIns="45720" rIns="45720" tIns="27432" bIns="27432" anchor="t">
            <a:spAutoFit/>
          </a:bodyPr>
          <a:lstStyle/>
          <a:p>
            <a:pPr algn="l"/>
            <a:r>
              <a:rPr sz="1350" b="0" i="0">
                <a:solidFill>
                  <a:srgbClr val="4E4442"/>
                </a:solidFill>
                <a:latin typeface="Arial"/>
              </a:rPr>
              <a:t>Khác nhân sự người thật, trợ lý này không quên điều đã ghi, không nghỉ việc mang theo kinh nghiệm. Sau ba tháng, thứ Sếp có không chỉ là vài website và báo cáo — mà là bộ quy trình của công ty đã được viết ra thành chữ, chạy được, ai tiếp quản cũng dùng được.</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09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52247" y="3840479"/>
            <a:ext cx="11887200" cy="5486400"/>
          </a:xfrm>
          <a:prstGeom prst="ellipse">
            <a:avLst/>
          </a:prstGeom>
          <a:solidFill>
            <a:srgbClr val="E83636">
              <a:alpha val="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752447" y="4745736"/>
            <a:ext cx="8686800" cy="3840480"/>
          </a:xfrm>
          <a:prstGeom prst="ellipse">
            <a:avLst/>
          </a:prstGeom>
          <a:solidFill>
            <a:srgbClr val="E83636">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3352647" y="5550408"/>
            <a:ext cx="5486400" cy="2377440"/>
          </a:xfrm>
          <a:prstGeom prst="ellipse">
            <a:avLst/>
          </a:prstGeom>
          <a:solidFill>
            <a:srgbClr val="E83636">
              <a:alpha val="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60" y="1280160"/>
            <a:ext cx="10515600" cy="365760"/>
          </a:xfrm>
          <a:prstGeom prst="rect">
            <a:avLst/>
          </a:prstGeom>
          <a:noFill/>
        </p:spPr>
        <p:txBody>
          <a:bodyPr wrap="square" lIns="45720" rIns="45720" tIns="27432" bIns="27432" anchor="t">
            <a:spAutoFit/>
          </a:bodyPr>
          <a:lstStyle/>
          <a:p>
            <a:pPr algn="l"/>
            <a:r>
              <a:rPr sz="1300" b="1" i="0">
                <a:solidFill>
                  <a:srgbClr val="FAB29A"/>
                </a:solidFill>
                <a:latin typeface="Arial"/>
              </a:rPr>
              <a:t>BẮT ĐẦU TỪ MỘT BUỔI CHIỀU</a:t>
            </a:r>
          </a:p>
        </p:txBody>
      </p:sp>
      <p:sp>
        <p:nvSpPr>
          <p:cNvPr id="7" name="TextBox 6"/>
          <p:cNvSpPr txBox="1"/>
          <p:nvPr/>
        </p:nvSpPr>
        <p:spPr>
          <a:xfrm>
            <a:off x="822960" y="1737360"/>
            <a:ext cx="10515600" cy="914400"/>
          </a:xfrm>
          <a:prstGeom prst="rect">
            <a:avLst/>
          </a:prstGeom>
          <a:noFill/>
        </p:spPr>
        <p:txBody>
          <a:bodyPr wrap="square" lIns="0" rIns="0" tIns="27432" bIns="27432" anchor="t">
            <a:spAutoFit/>
          </a:bodyPr>
          <a:lstStyle/>
          <a:p>
            <a:pPr algn="l"/>
            <a:r>
              <a:rPr sz="3200" b="1" i="0">
                <a:solidFill>
                  <a:srgbClr val="FFFFFF"/>
                </a:solidFill>
                <a:latin typeface="Arial"/>
              </a:rPr>
              <a:t>CHO AI VÀO VĂN PHÒNG — AN TOÀN, CÓ SỔ TAY, CÓ QUY TRÌNH</a:t>
            </a:r>
          </a:p>
        </p:txBody>
      </p:sp>
      <p:sp>
        <p:nvSpPr>
          <p:cNvPr id="8" name="Rounded Rectangle 7"/>
          <p:cNvSpPr/>
          <p:nvPr/>
        </p:nvSpPr>
        <p:spPr>
          <a:xfrm>
            <a:off x="822960" y="3017520"/>
            <a:ext cx="3383280" cy="1463040"/>
          </a:xfrm>
          <a:prstGeom prst="roundRect">
            <a:avLst>
              <a:gd name="adj" fmla="val 8750"/>
            </a:avLst>
          </a:prstGeom>
          <a:solidFill>
            <a:srgbClr val="2A1A1C"/>
          </a:solidFill>
          <a:ln w="9525">
            <a:solidFill>
              <a:srgbClr val="5E0F1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05840" y="3127248"/>
            <a:ext cx="3017520" cy="365760"/>
          </a:xfrm>
          <a:prstGeom prst="rect">
            <a:avLst/>
          </a:prstGeom>
          <a:noFill/>
        </p:spPr>
        <p:txBody>
          <a:bodyPr wrap="square" lIns="45720" rIns="45720" tIns="27432" bIns="27432" anchor="t">
            <a:spAutoFit/>
          </a:bodyPr>
          <a:lstStyle/>
          <a:p>
            <a:pPr algn="l"/>
            <a:r>
              <a:rPr sz="1600" b="1" i="0">
                <a:solidFill>
                  <a:srgbClr val="E83636"/>
                </a:solidFill>
                <a:latin typeface="Arial"/>
              </a:rPr>
              <a:t>Hôm nay</a:t>
            </a:r>
          </a:p>
        </p:txBody>
      </p:sp>
      <p:sp>
        <p:nvSpPr>
          <p:cNvPr id="10" name="TextBox 9"/>
          <p:cNvSpPr txBox="1"/>
          <p:nvPr/>
        </p:nvSpPr>
        <p:spPr>
          <a:xfrm>
            <a:off x="1005840" y="3520440"/>
            <a:ext cx="3017520" cy="914400"/>
          </a:xfrm>
          <a:prstGeom prst="rect">
            <a:avLst/>
          </a:prstGeom>
          <a:noFill/>
        </p:spPr>
        <p:txBody>
          <a:bodyPr wrap="square" lIns="45720" rIns="45720" tIns="27432" bIns="27432" anchor="t">
            <a:spAutoFit/>
          </a:bodyPr>
          <a:lstStyle/>
          <a:p>
            <a:pPr algn="l"/>
            <a:r>
              <a:rPr sz="1300" b="0" i="0">
                <a:solidFill>
                  <a:srgbClr val="EADDD9"/>
                </a:solidFill>
                <a:latin typeface="Arial"/>
              </a:rPr>
              <a:t>Cài Desktop · bật Git · viết 2 file CLAUDE.md</a:t>
            </a:r>
          </a:p>
        </p:txBody>
      </p:sp>
      <p:sp>
        <p:nvSpPr>
          <p:cNvPr id="11" name="Rounded Rectangle 10"/>
          <p:cNvSpPr/>
          <p:nvPr/>
        </p:nvSpPr>
        <p:spPr>
          <a:xfrm>
            <a:off x="4434840" y="3017520"/>
            <a:ext cx="3383280" cy="1463040"/>
          </a:xfrm>
          <a:prstGeom prst="roundRect">
            <a:avLst>
              <a:gd name="adj" fmla="val 8750"/>
            </a:avLst>
          </a:prstGeom>
          <a:solidFill>
            <a:srgbClr val="2A1A1C"/>
          </a:solidFill>
          <a:ln w="9525">
            <a:solidFill>
              <a:srgbClr val="5E0F1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7720" y="3127248"/>
            <a:ext cx="3017520" cy="365760"/>
          </a:xfrm>
          <a:prstGeom prst="rect">
            <a:avLst/>
          </a:prstGeom>
          <a:noFill/>
        </p:spPr>
        <p:txBody>
          <a:bodyPr wrap="square" lIns="45720" rIns="45720" tIns="27432" bIns="27432" anchor="t">
            <a:spAutoFit/>
          </a:bodyPr>
          <a:lstStyle/>
          <a:p>
            <a:pPr algn="l"/>
            <a:r>
              <a:rPr sz="1600" b="1" i="0">
                <a:solidFill>
                  <a:srgbClr val="E83636"/>
                </a:solidFill>
                <a:latin typeface="Arial"/>
              </a:rPr>
              <a:t>Tuần này</a:t>
            </a:r>
          </a:p>
        </p:txBody>
      </p:sp>
      <p:sp>
        <p:nvSpPr>
          <p:cNvPr id="13" name="TextBox 12"/>
          <p:cNvSpPr txBox="1"/>
          <p:nvPr/>
        </p:nvSpPr>
        <p:spPr>
          <a:xfrm>
            <a:off x="4617720" y="3520440"/>
            <a:ext cx="3017520" cy="914400"/>
          </a:xfrm>
          <a:prstGeom prst="rect">
            <a:avLst/>
          </a:prstGeom>
          <a:noFill/>
        </p:spPr>
        <p:txBody>
          <a:bodyPr wrap="square" lIns="45720" rIns="45720" tIns="27432" bIns="27432" anchor="t">
            <a:spAutoFit/>
          </a:bodyPr>
          <a:lstStyle/>
          <a:p>
            <a:pPr algn="l"/>
            <a:r>
              <a:rPr sz="1300" b="0" i="0">
                <a:solidFill>
                  <a:srgbClr val="EADDD9"/>
                </a:solidFill>
                <a:latin typeface="Arial"/>
              </a:rPr>
              <a:t>Giao tài liệu 3 lượt · website đặt lịch họp</a:t>
            </a:r>
          </a:p>
        </p:txBody>
      </p:sp>
      <p:sp>
        <p:nvSpPr>
          <p:cNvPr id="14" name="Rounded Rectangle 13"/>
          <p:cNvSpPr/>
          <p:nvPr/>
        </p:nvSpPr>
        <p:spPr>
          <a:xfrm>
            <a:off x="8046720" y="3017520"/>
            <a:ext cx="3383280" cy="1463040"/>
          </a:xfrm>
          <a:prstGeom prst="roundRect">
            <a:avLst>
              <a:gd name="adj" fmla="val 8750"/>
            </a:avLst>
          </a:prstGeom>
          <a:solidFill>
            <a:srgbClr val="2A1A1C"/>
          </a:solidFill>
          <a:ln w="9525">
            <a:solidFill>
              <a:srgbClr val="5E0F1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600" y="3127248"/>
            <a:ext cx="3017520" cy="365760"/>
          </a:xfrm>
          <a:prstGeom prst="rect">
            <a:avLst/>
          </a:prstGeom>
          <a:noFill/>
        </p:spPr>
        <p:txBody>
          <a:bodyPr wrap="square" lIns="45720" rIns="45720" tIns="27432" bIns="27432" anchor="t">
            <a:spAutoFit/>
          </a:bodyPr>
          <a:lstStyle/>
          <a:p>
            <a:pPr algn="l"/>
            <a:r>
              <a:rPr sz="1600" b="1" i="0">
                <a:solidFill>
                  <a:srgbClr val="E83636"/>
                </a:solidFill>
                <a:latin typeface="Arial"/>
              </a:rPr>
              <a:t>Tháng này</a:t>
            </a:r>
          </a:p>
        </p:txBody>
      </p:sp>
      <p:sp>
        <p:nvSpPr>
          <p:cNvPr id="16" name="TextBox 15"/>
          <p:cNvSpPr txBox="1"/>
          <p:nvPr/>
        </p:nvSpPr>
        <p:spPr>
          <a:xfrm>
            <a:off x="8229600" y="3520440"/>
            <a:ext cx="3017520" cy="914400"/>
          </a:xfrm>
          <a:prstGeom prst="rect">
            <a:avLst/>
          </a:prstGeom>
          <a:noFill/>
        </p:spPr>
        <p:txBody>
          <a:bodyPr wrap="square" lIns="45720" rIns="45720" tIns="27432" bIns="27432" anchor="t">
            <a:spAutoFit/>
          </a:bodyPr>
          <a:lstStyle/>
          <a:p>
            <a:pPr algn="l"/>
            <a:r>
              <a:rPr sz="1300" b="0" i="0">
                <a:solidFill>
                  <a:srgbClr val="EADDD9"/>
                </a:solidFill>
                <a:latin typeface="Arial"/>
              </a:rPr>
              <a:t>Duyệt chi · CRM · skill thiết kế · bản tin 7h sáng</a:t>
            </a:r>
          </a:p>
        </p:txBody>
      </p:sp>
      <p:sp>
        <p:nvSpPr>
          <p:cNvPr id="17" name="TextBox 16"/>
          <p:cNvSpPr txBox="1"/>
          <p:nvPr/>
        </p:nvSpPr>
        <p:spPr>
          <a:xfrm>
            <a:off x="822960" y="4846320"/>
            <a:ext cx="10515600" cy="457200"/>
          </a:xfrm>
          <a:prstGeom prst="rect">
            <a:avLst/>
          </a:prstGeom>
          <a:noFill/>
        </p:spPr>
        <p:txBody>
          <a:bodyPr wrap="square" lIns="45720" rIns="45720" tIns="27432" bIns="27432" anchor="t">
            <a:spAutoFit/>
          </a:bodyPr>
          <a:lstStyle/>
          <a:p>
            <a:pPr algn="l"/>
            <a:r>
              <a:rPr sz="1400" b="0" i="0">
                <a:solidFill>
                  <a:srgbClr val="EADDD9"/>
                </a:solidFill>
                <a:latin typeface="Arial"/>
              </a:rPr>
              <a:t>Bản đầy đủ, 17 prompt mẫu bấm sao chép là dùng:</a:t>
            </a:r>
          </a:p>
        </p:txBody>
      </p:sp>
      <p:sp>
        <p:nvSpPr>
          <p:cNvPr id="18" name="TextBox 17"/>
          <p:cNvSpPr txBox="1"/>
          <p:nvPr/>
        </p:nvSpPr>
        <p:spPr>
          <a:xfrm>
            <a:off x="822960" y="5257800"/>
            <a:ext cx="10515600" cy="548640"/>
          </a:xfrm>
          <a:prstGeom prst="rect">
            <a:avLst/>
          </a:prstGeom>
          <a:noFill/>
        </p:spPr>
        <p:txBody>
          <a:bodyPr wrap="square" lIns="0" rIns="0" tIns="27432" bIns="27432" anchor="t">
            <a:spAutoFit/>
          </a:bodyPr>
          <a:lstStyle/>
          <a:p>
            <a:pPr algn="l"/>
            <a:r>
              <a:rPr sz="2600" b="1" i="0">
                <a:solidFill>
                  <a:srgbClr val="FFFFFF"/>
                </a:solidFill>
                <a:latin typeface="Arial"/>
              </a:rPr>
              <a:t>https://huong-dan-claude-code.pages.dev</a:t>
            </a:r>
          </a:p>
        </p:txBody>
      </p:sp>
      <p:pic>
        <p:nvPicPr>
          <p:cNvPr id="19" name="Picture 18" descr="logo-rbw-trang.png"/>
          <p:cNvPicPr>
            <a:picLocks noChangeAspect="1"/>
          </p:cNvPicPr>
          <p:nvPr/>
        </p:nvPicPr>
        <p:blipFill>
          <a:blip r:embed="rId2"/>
          <a:stretch>
            <a:fillRect/>
          </a:stretch>
        </p:blipFill>
        <p:spPr>
          <a:xfrm>
            <a:off x="548640" y="6263640"/>
            <a:ext cx="828722" cy="274320"/>
          </a:xfrm>
          <a:prstGeom prst="rect">
            <a:avLst/>
          </a:prstGeom>
        </p:spPr>
      </p:pic>
      <p:sp>
        <p:nvSpPr>
          <p:cNvPr id="20" name="TextBox 19"/>
          <p:cNvSpPr txBox="1"/>
          <p:nvPr/>
        </p:nvSpPr>
        <p:spPr>
          <a:xfrm>
            <a:off x="8229600" y="6236208"/>
            <a:ext cx="3429000" cy="320040"/>
          </a:xfrm>
          <a:prstGeom prst="rect">
            <a:avLst/>
          </a:prstGeom>
          <a:noFill/>
        </p:spPr>
        <p:txBody>
          <a:bodyPr wrap="square" lIns="45720" rIns="45720" tIns="27432" bIns="27432" anchor="t">
            <a:spAutoFit/>
          </a:bodyPr>
          <a:lstStyle/>
          <a:p>
            <a:pPr algn="r"/>
            <a:r>
              <a:rPr sz="1000" b="0" i="0">
                <a:solidFill>
                  <a:srgbClr val="FAB29A"/>
                </a:solidFill>
                <a:latin typeface="Arial"/>
              </a:rPr>
              <a:t>huong-dan-claude-code.pages.dev  ·  41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